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36.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4660"/>
  </p:normalViewPr>
  <p:slideViewPr>
    <p:cSldViewPr snapToGrid="0">
      <p:cViewPr varScale="1">
        <p:scale>
          <a:sx n="69" d="100"/>
          <a:sy n="69" d="100"/>
        </p:scale>
        <p:origin x="60"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‹Nº›</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12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1998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9205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6964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81652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119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49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890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0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‹Nº›</a:t>
            </a:fld>
            <a:endParaRPr lang="en-US" dirty="0"/>
          </a:p>
        </p:txBody>
      </p:sp>
    </p:spTree>
    <p:extLst>
      <p:ext uri="{BB962C8B-B14F-4D97-AF65-F5344CB8AC3E}">
        <p14:creationId xmlns:p14="http://schemas.microsoft.com/office/powerpoint/2010/main" val="144153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29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‹Nº›</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6830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124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811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95537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343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03527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4/20/2017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9906528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www.monografias.com/trabajos55/historias-de-matematicos/historias-de-matematicos.shtml" TargetMode="External"/><Relationship Id="rId13" Type="http://schemas.openxmlformats.org/officeDocument/2006/relationships/hyperlink" Target="http://www.monografias.com/trabajos5/sisope/sisope.shtml" TargetMode="External"/><Relationship Id="rId3" Type="http://schemas.openxmlformats.org/officeDocument/2006/relationships/image" Target="../media/image12.jpg"/><Relationship Id="rId7" Type="http://schemas.openxmlformats.org/officeDocument/2006/relationships/hyperlink" Target="http://www.monografias.com/trabajos15/calidad-serv/calidad-serv.shtml#PLANT" TargetMode="External"/><Relationship Id="rId12" Type="http://schemas.openxmlformats.org/officeDocument/2006/relationships/hyperlink" Target="http://www.monografias.com/trabajos13/memor/memor.shtml" TargetMode="External"/><Relationship Id="rId2" Type="http://schemas.openxmlformats.org/officeDocument/2006/relationships/image" Target="../media/image11.png"/><Relationship Id="rId16" Type="http://schemas.openxmlformats.org/officeDocument/2006/relationships/hyperlink" Target="http://www.monografias.com/trabajos7/regi/regi.shtml" TargetMode="External"/><Relationship Id="rId1" Type="http://schemas.openxmlformats.org/officeDocument/2006/relationships/slideLayout" Target="../slideLayouts/slideLayout5.xml"/><Relationship Id="rId6" Type="http://schemas.openxmlformats.org/officeDocument/2006/relationships/hyperlink" Target="http://www.monografias.com/trabajos6/auti/auti.shtml" TargetMode="External"/><Relationship Id="rId11" Type="http://schemas.openxmlformats.org/officeDocument/2006/relationships/hyperlink" Target="http://www.monografias.com/Tecnologia/index.shtml" TargetMode="External"/><Relationship Id="rId5" Type="http://schemas.openxmlformats.org/officeDocument/2006/relationships/hyperlink" Target="http://www.monografias.com/trabajos15/computadoras/computadoras.shtml" TargetMode="External"/><Relationship Id="rId15" Type="http://schemas.openxmlformats.org/officeDocument/2006/relationships/hyperlink" Target="http://www.monografias.com/trabajos5/resudeimp/resudeimp.shtml" TargetMode="External"/><Relationship Id="rId10" Type="http://schemas.openxmlformats.org/officeDocument/2006/relationships/hyperlink" Target="http://www.monografias.com/trabajos16/manual-ingles/manual-ingles.shtml" TargetMode="External"/><Relationship Id="rId4" Type="http://schemas.openxmlformats.org/officeDocument/2006/relationships/hyperlink" Target="http://www.monografias.com/trabajos6/etic/etic.shtml" TargetMode="External"/><Relationship Id="rId9" Type="http://schemas.openxmlformats.org/officeDocument/2006/relationships/hyperlink" Target="http://www.monografias.com/Matematicas/index.shtml" TargetMode="External"/><Relationship Id="rId14" Type="http://schemas.openxmlformats.org/officeDocument/2006/relationships/hyperlink" Target="http://www.monografias.com/trabajos6/diop/diop.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www.monografias.com/trabajos13/admuniv/admuniv.shtml" TargetMode="External"/><Relationship Id="rId7" Type="http://schemas.openxmlformats.org/officeDocument/2006/relationships/image" Target="../media/image11.png"/><Relationship Id="rId2" Type="http://schemas.openxmlformats.org/officeDocument/2006/relationships/hyperlink" Target="http://www.monografias.com/trabajos15/computadoras/computadoras.shtml" TargetMode="Externa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hyperlink" Target="http://www.monografias.com/trabajos35/materiales-construccion/materiales-construccion.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586344" y="1052946"/>
            <a:ext cx="8963891" cy="1569660"/>
          </a:xfrm>
          <a:prstGeom prst="rect">
            <a:avLst/>
          </a:prstGeom>
          <a:noFill/>
        </p:spPr>
        <p:txBody>
          <a:bodyPr wrap="square" rtlCol="0">
            <a:spAutoFit/>
          </a:bodyPr>
          <a:lstStyle/>
          <a:p>
            <a:pPr algn="ctr"/>
            <a:r>
              <a:rPr lang="es-GT" sz="4800" dirty="0" smtClean="0">
                <a:ln w="0">
                  <a:solidFill>
                    <a:srgbClr val="FF33C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rte" panose="03060902040502070203" pitchFamily="66" charset="0"/>
              </a:rPr>
              <a:t>Presentación hecha por: Gerson Estuardo </a:t>
            </a:r>
            <a:r>
              <a:rPr lang="es-GT" sz="4800" dirty="0" err="1" smtClean="0">
                <a:ln w="0">
                  <a:solidFill>
                    <a:srgbClr val="FF33C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rte" panose="03060902040502070203" pitchFamily="66" charset="0"/>
              </a:rPr>
              <a:t>Ram</a:t>
            </a:r>
            <a:r>
              <a:rPr lang="en-US" sz="4800" dirty="0" err="1" smtClean="0">
                <a:ln w="0">
                  <a:solidFill>
                    <a:srgbClr val="FF33C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rte" panose="03060902040502070203" pitchFamily="66" charset="0"/>
              </a:rPr>
              <a:t>írez</a:t>
            </a:r>
            <a:r>
              <a:rPr lang="en-US" sz="4800" dirty="0" smtClean="0">
                <a:ln w="0">
                  <a:solidFill>
                    <a:srgbClr val="FF33C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rte" panose="03060902040502070203" pitchFamily="66" charset="0"/>
              </a:rPr>
              <a:t> </a:t>
            </a:r>
            <a:r>
              <a:rPr lang="en-US" sz="4800" dirty="0" err="1" smtClean="0">
                <a:ln w="0">
                  <a:solidFill>
                    <a:srgbClr val="FF33C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rte" panose="03060902040502070203" pitchFamily="66" charset="0"/>
              </a:rPr>
              <a:t>Marroquín</a:t>
            </a:r>
            <a:endParaRPr lang="es-GT" sz="4800" dirty="0">
              <a:ln w="0">
                <a:solidFill>
                  <a:srgbClr val="FF33C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orte" panose="03060902040502070203" pitchFamily="66" charset="0"/>
            </a:endParaRPr>
          </a:p>
        </p:txBody>
      </p:sp>
      <p:sp>
        <p:nvSpPr>
          <p:cNvPr id="3" name="CuadroTexto 2"/>
          <p:cNvSpPr txBox="1"/>
          <p:nvPr/>
        </p:nvSpPr>
        <p:spPr>
          <a:xfrm>
            <a:off x="1496288" y="2784764"/>
            <a:ext cx="9144001" cy="1569660"/>
          </a:xfrm>
          <a:prstGeom prst="rect">
            <a:avLst/>
          </a:prstGeom>
          <a:noFill/>
        </p:spPr>
        <p:txBody>
          <a:bodyPr wrap="square" rtlCol="0">
            <a:spAutoFit/>
          </a:bodyPr>
          <a:lstStyle/>
          <a:p>
            <a:pPr algn="ctr"/>
            <a:r>
              <a:rPr lang="es-GT" sz="4800" dirty="0" smtClean="0">
                <a:latin typeface="Kristen ITC" panose="03050502040202030202" pitchFamily="66" charset="0"/>
              </a:rPr>
              <a:t>5to BACO “B” Clave: 24</a:t>
            </a:r>
          </a:p>
          <a:p>
            <a:pPr algn="ctr"/>
            <a:endParaRPr lang="es-GT" sz="4800" dirty="0">
              <a:latin typeface="Kristen ITC" panose="03050502040202030202" pitchFamily="66" charset="0"/>
            </a:endParaRPr>
          </a:p>
        </p:txBody>
      </p:sp>
      <p:sp>
        <p:nvSpPr>
          <p:cNvPr id="4" name="CuadroTexto 3"/>
          <p:cNvSpPr txBox="1"/>
          <p:nvPr/>
        </p:nvSpPr>
        <p:spPr>
          <a:xfrm>
            <a:off x="748145" y="5320146"/>
            <a:ext cx="8478981" cy="830997"/>
          </a:xfrm>
          <a:prstGeom prst="rect">
            <a:avLst/>
          </a:prstGeom>
          <a:noFill/>
        </p:spPr>
        <p:txBody>
          <a:bodyPr wrap="square" rtlCol="0">
            <a:spAutoFit/>
          </a:bodyPr>
          <a:lstStyle/>
          <a:p>
            <a:r>
              <a:rPr lang="es-GT" sz="4800" dirty="0" smtClean="0">
                <a:solidFill>
                  <a:srgbClr val="00B0F0"/>
                </a:solidFill>
                <a:latin typeface="Kristen ITC" panose="03050502040202030202" pitchFamily="66" charset="0"/>
              </a:rPr>
              <a:t>Disfruta de la presentación</a:t>
            </a:r>
            <a:endParaRPr lang="es-GT" sz="4800" dirty="0">
              <a:solidFill>
                <a:srgbClr val="00B0F0"/>
              </a:solidFill>
              <a:latin typeface="Kristen ITC" panose="03050502040202030202" pitchFamily="66" charset="0"/>
            </a:endParaRPr>
          </a:p>
        </p:txBody>
      </p:sp>
    </p:spTree>
    <p:extLst>
      <p:ext uri="{BB962C8B-B14F-4D97-AF65-F5344CB8AC3E}">
        <p14:creationId xmlns:p14="http://schemas.microsoft.com/office/powerpoint/2010/main" val="301928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nodeType="clickEffect">
                                  <p:stCondLst>
                                    <p:cond delay="0"/>
                                  </p:stCondLst>
                                  <p:childTnLst>
                                    <p:animRot by="120000">
                                      <p:cBhvr>
                                        <p:cTn id="20" dur="100" fill="hold">
                                          <p:stCondLst>
                                            <p:cond delay="0"/>
                                          </p:stCondLst>
                                        </p:cTn>
                                        <p:tgtEl>
                                          <p:spTgt spid="4">
                                            <p:txEl>
                                              <p:pRg st="0" end="0"/>
                                            </p:txEl>
                                          </p:spTgt>
                                        </p:tgtEl>
                                        <p:attrNameLst>
                                          <p:attrName>r</p:attrName>
                                        </p:attrNameLst>
                                      </p:cBhvr>
                                    </p:animRot>
                                    <p:animRot by="-240000">
                                      <p:cBhvr>
                                        <p:cTn id="21" dur="200" fill="hold">
                                          <p:stCondLst>
                                            <p:cond delay="200"/>
                                          </p:stCondLst>
                                        </p:cTn>
                                        <p:tgtEl>
                                          <p:spTgt spid="4">
                                            <p:txEl>
                                              <p:pRg st="0" end="0"/>
                                            </p:txEl>
                                          </p:spTgt>
                                        </p:tgtEl>
                                        <p:attrNameLst>
                                          <p:attrName>r</p:attrName>
                                        </p:attrNameLst>
                                      </p:cBhvr>
                                    </p:animRot>
                                    <p:animRot by="240000">
                                      <p:cBhvr>
                                        <p:cTn id="22" dur="200" fill="hold">
                                          <p:stCondLst>
                                            <p:cond delay="400"/>
                                          </p:stCondLst>
                                        </p:cTn>
                                        <p:tgtEl>
                                          <p:spTgt spid="4">
                                            <p:txEl>
                                              <p:pRg st="0" end="0"/>
                                            </p:txEl>
                                          </p:spTgt>
                                        </p:tgtEl>
                                        <p:attrNameLst>
                                          <p:attrName>r</p:attrName>
                                        </p:attrNameLst>
                                      </p:cBhvr>
                                    </p:animRot>
                                    <p:animRot by="-240000">
                                      <p:cBhvr>
                                        <p:cTn id="23" dur="200" fill="hold">
                                          <p:stCondLst>
                                            <p:cond delay="600"/>
                                          </p:stCondLst>
                                        </p:cTn>
                                        <p:tgtEl>
                                          <p:spTgt spid="4">
                                            <p:txEl>
                                              <p:pRg st="0" end="0"/>
                                            </p:txEl>
                                          </p:spTgt>
                                        </p:tgtEl>
                                        <p:attrNameLst>
                                          <p:attrName>r</p:attrName>
                                        </p:attrNameLst>
                                      </p:cBhvr>
                                    </p:animRot>
                                    <p:animRot by="120000">
                                      <p:cBhvr>
                                        <p:cTn id="24" dur="200" fill="hold">
                                          <p:stCondLst>
                                            <p:cond delay="8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2195943" cy="1303867"/>
          </a:xfrm>
        </p:spPr>
        <p:txBody>
          <a:bodyPr/>
          <a:lstStyle/>
          <a:p>
            <a:r>
              <a:rPr lang="es-GT" dirty="0" smtClean="0">
                <a:latin typeface="Forte" panose="03060902040502070203" pitchFamily="66" charset="0"/>
              </a:rPr>
              <a:t>Mouse</a:t>
            </a:r>
            <a:endParaRPr lang="es-GT" dirty="0">
              <a:latin typeface="Forte" panose="03060902040502070203" pitchFamily="66" charset="0"/>
            </a:endParaRPr>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564289"/>
            <a:ext cx="4718050" cy="3302635"/>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1725" y="2894552"/>
            <a:ext cx="4718050" cy="2642108"/>
          </a:xfrm>
        </p:spPr>
      </p:pic>
      <p:sp>
        <p:nvSpPr>
          <p:cNvPr id="7" name="CuadroTexto 6"/>
          <p:cNvSpPr txBox="1"/>
          <p:nvPr/>
        </p:nvSpPr>
        <p:spPr>
          <a:xfrm>
            <a:off x="3962400" y="982132"/>
            <a:ext cx="7172902" cy="3416320"/>
          </a:xfrm>
          <a:prstGeom prst="rect">
            <a:avLst/>
          </a:prstGeom>
          <a:noFill/>
        </p:spPr>
        <p:txBody>
          <a:bodyPr wrap="square" rtlCol="0">
            <a:spAutoFit/>
          </a:bodyPr>
          <a:lstStyle/>
          <a:p>
            <a:r>
              <a:rPr lang="es-GT" dirty="0">
                <a:solidFill>
                  <a:srgbClr val="00B0F0"/>
                </a:solidFill>
                <a:latin typeface="Kristen ITC" panose="03050502040202030202" pitchFamily="66" charset="0"/>
              </a:rPr>
              <a:t>es un dispositivo apuntador utilizado para facilitar el manejo de un entorno gráfico en una computadora. Generalmente está fabricado en plástico, y se utiliza con una de las manos. Detecta su movimiento relativo en dos dimensiones por la superficie plana en la que se apoya, reflejándose habitualmente a través de un puntero, cursor o flecha en el monitor. El ratón se puede conectar de forma alámbrica (puertos PS/2 y USB) o inalámbricamente (comunicación inalámbrica o </a:t>
            </a:r>
            <a:r>
              <a:rPr lang="es-GT" dirty="0" err="1">
                <a:solidFill>
                  <a:srgbClr val="00B0F0"/>
                </a:solidFill>
                <a:latin typeface="Kristen ITC" panose="03050502040202030202" pitchFamily="66" charset="0"/>
              </a:rPr>
              <a:t>wireless</a:t>
            </a:r>
            <a:r>
              <a:rPr lang="es-GT" dirty="0">
                <a:solidFill>
                  <a:srgbClr val="00B0F0"/>
                </a:solidFill>
                <a:latin typeface="Kristen ITC" panose="03050502040202030202" pitchFamily="66" charset="0"/>
              </a:rPr>
              <a:t>, por medio de un adaptador USB se conecta a la computadora y esta manda la señal al ratón, también pueden ser por medio de conectividad </a:t>
            </a:r>
            <a:r>
              <a:rPr lang="es-GT" dirty="0" err="1">
                <a:solidFill>
                  <a:srgbClr val="00B0F0"/>
                </a:solidFill>
                <a:latin typeface="Kristen ITC" panose="03050502040202030202" pitchFamily="66" charset="0"/>
              </a:rPr>
              <a:t>bluetooth</a:t>
            </a:r>
            <a:r>
              <a:rPr lang="es-GT" dirty="0">
                <a:solidFill>
                  <a:srgbClr val="00B0F0"/>
                </a:solidFill>
                <a:latin typeface="Kristen ITC" panose="03050502040202030202" pitchFamily="66" charset="0"/>
              </a:rPr>
              <a:t> o infrarrojo).</a:t>
            </a:r>
          </a:p>
        </p:txBody>
      </p:sp>
    </p:spTree>
    <p:extLst>
      <p:ext uri="{BB962C8B-B14F-4D97-AF65-F5344CB8AC3E}">
        <p14:creationId xmlns:p14="http://schemas.microsoft.com/office/powerpoint/2010/main" val="41930869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21600000">
                                      <p:cBhvr>
                                        <p:cTn id="19" dur="2000" fill="hold"/>
                                        <p:tgtEl>
                                          <p:spTgt spid="5"/>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nodeType="clickEffect">
                                  <p:stCondLst>
                                    <p:cond delay="0"/>
                                  </p:stCondLst>
                                  <p:childTnLst>
                                    <p:animRot by="120000">
                                      <p:cBhvr>
                                        <p:cTn id="23" dur="100" fill="hold">
                                          <p:stCondLst>
                                            <p:cond delay="0"/>
                                          </p:stCondLst>
                                        </p:cTn>
                                        <p:tgtEl>
                                          <p:spTgt spid="6"/>
                                        </p:tgtEl>
                                        <p:attrNameLst>
                                          <p:attrName>r</p:attrName>
                                        </p:attrNameLst>
                                      </p:cBhvr>
                                    </p:animRot>
                                    <p:animRot by="-240000">
                                      <p:cBhvr>
                                        <p:cTn id="24" dur="200" fill="hold">
                                          <p:stCondLst>
                                            <p:cond delay="200"/>
                                          </p:stCondLst>
                                        </p:cTn>
                                        <p:tgtEl>
                                          <p:spTgt spid="6"/>
                                        </p:tgtEl>
                                        <p:attrNameLst>
                                          <p:attrName>r</p:attrName>
                                        </p:attrNameLst>
                                      </p:cBhvr>
                                    </p:animRot>
                                    <p:animRot by="240000">
                                      <p:cBhvr>
                                        <p:cTn id="25" dur="200" fill="hold">
                                          <p:stCondLst>
                                            <p:cond delay="400"/>
                                          </p:stCondLst>
                                        </p:cTn>
                                        <p:tgtEl>
                                          <p:spTgt spid="6"/>
                                        </p:tgtEl>
                                        <p:attrNameLst>
                                          <p:attrName>r</p:attrName>
                                        </p:attrNameLst>
                                      </p:cBhvr>
                                    </p:animRot>
                                    <p:animRot by="-240000">
                                      <p:cBhvr>
                                        <p:cTn id="26" dur="200" fill="hold">
                                          <p:stCondLst>
                                            <p:cond delay="600"/>
                                          </p:stCondLst>
                                        </p:cTn>
                                        <p:tgtEl>
                                          <p:spTgt spid="6"/>
                                        </p:tgtEl>
                                        <p:attrNameLst>
                                          <p:attrName>r</p:attrName>
                                        </p:attrNameLst>
                                      </p:cBhvr>
                                    </p:animRot>
                                    <p:animRot by="120000">
                                      <p:cBhvr>
                                        <p:cTn id="27"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Teclado (1945-2017)</a:t>
            </a:r>
            <a:endParaRPr lang="es-GT"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0975" y="2560638"/>
            <a:ext cx="4413249" cy="3309937"/>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1725" y="2980048"/>
            <a:ext cx="4718050" cy="2471116"/>
          </a:xfr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975" y="676970"/>
            <a:ext cx="1609029" cy="1609029"/>
          </a:xfrm>
          <a:prstGeom prst="rect">
            <a:avLst/>
          </a:prstGeom>
        </p:spPr>
      </p:pic>
    </p:spTree>
    <p:extLst>
      <p:ext uri="{BB962C8B-B14F-4D97-AF65-F5344CB8AC3E}">
        <p14:creationId xmlns:p14="http://schemas.microsoft.com/office/powerpoint/2010/main" val="362024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nodeType="clickEffect">
                                  <p:stCondLst>
                                    <p:cond delay="0"/>
                                  </p:stCondLst>
                                  <p:childTnLst>
                                    <p:animRot by="120000">
                                      <p:cBhvr>
                                        <p:cTn id="24" dur="100" fill="hold">
                                          <p:stCondLst>
                                            <p:cond delay="0"/>
                                          </p:stCondLst>
                                        </p:cTn>
                                        <p:tgtEl>
                                          <p:spTgt spid="7"/>
                                        </p:tgtEl>
                                        <p:attrNameLst>
                                          <p:attrName>r</p:attrName>
                                        </p:attrNameLst>
                                      </p:cBhvr>
                                    </p:animRot>
                                    <p:animRot by="-240000">
                                      <p:cBhvr>
                                        <p:cTn id="25" dur="200" fill="hold">
                                          <p:stCondLst>
                                            <p:cond delay="200"/>
                                          </p:stCondLst>
                                        </p:cTn>
                                        <p:tgtEl>
                                          <p:spTgt spid="7"/>
                                        </p:tgtEl>
                                        <p:attrNameLst>
                                          <p:attrName>r</p:attrName>
                                        </p:attrNameLst>
                                      </p:cBhvr>
                                    </p:animRot>
                                    <p:animRot by="240000">
                                      <p:cBhvr>
                                        <p:cTn id="26" dur="200" fill="hold">
                                          <p:stCondLst>
                                            <p:cond delay="400"/>
                                          </p:stCondLst>
                                        </p:cTn>
                                        <p:tgtEl>
                                          <p:spTgt spid="7"/>
                                        </p:tgtEl>
                                        <p:attrNameLst>
                                          <p:attrName>r</p:attrName>
                                        </p:attrNameLst>
                                      </p:cBhvr>
                                    </p:animRot>
                                    <p:animRot by="-240000">
                                      <p:cBhvr>
                                        <p:cTn id="27" dur="200" fill="hold">
                                          <p:stCondLst>
                                            <p:cond delay="600"/>
                                          </p:stCondLst>
                                        </p:cTn>
                                        <p:tgtEl>
                                          <p:spTgt spid="7"/>
                                        </p:tgtEl>
                                        <p:attrNameLst>
                                          <p:attrName>r</p:attrName>
                                        </p:attrNameLst>
                                      </p:cBhvr>
                                    </p:animRot>
                                    <p:animRot by="120000">
                                      <p:cBhvr>
                                        <p:cTn id="28"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solidFill>
                  <a:srgbClr val="00B0F0"/>
                </a:solidFill>
                <a:latin typeface="Kristen ITC" panose="03050502040202030202" pitchFamily="66" charset="0"/>
              </a:rPr>
              <a:t>Sistemas Operativos</a:t>
            </a:r>
            <a:endParaRPr lang="es-GT" dirty="0">
              <a:solidFill>
                <a:srgbClr val="00B0F0"/>
              </a:solidFill>
              <a:latin typeface="Kristen ITC" panose="03050502040202030202" pitchFamily="66" charset="0"/>
            </a:endParaRPr>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0975" y="2560638"/>
            <a:ext cx="4413249" cy="3309937"/>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8548" y="2709725"/>
            <a:ext cx="4718050" cy="2651544"/>
          </a:xfrm>
        </p:spPr>
      </p:pic>
    </p:spTree>
    <p:extLst>
      <p:ext uri="{BB962C8B-B14F-4D97-AF65-F5344CB8AC3E}">
        <p14:creationId xmlns:p14="http://schemas.microsoft.com/office/powerpoint/2010/main" val="148770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91372" y="2853627"/>
            <a:ext cx="9601196" cy="1525540"/>
          </a:xfrm>
        </p:spPr>
        <p:txBody>
          <a:bodyPr/>
          <a:lstStyle/>
          <a:p>
            <a:r>
              <a:rPr lang="es-GT" dirty="0" smtClean="0">
                <a:solidFill>
                  <a:srgbClr val="00B0F0"/>
                </a:solidFill>
                <a:latin typeface="Kristen ITC" panose="03050502040202030202" pitchFamily="66" charset="0"/>
              </a:rPr>
              <a:t>Historia de la Programación</a:t>
            </a:r>
            <a:endParaRPr lang="es-GT" dirty="0">
              <a:solidFill>
                <a:srgbClr val="00B0F0"/>
              </a:solidFill>
              <a:latin typeface="Kristen ITC" panose="03050502040202030202" pitchFamily="66"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530" y="845126"/>
            <a:ext cx="1844274" cy="170410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31003">
            <a:off x="492166" y="5224896"/>
            <a:ext cx="2381250" cy="2381250"/>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11406">
            <a:off x="9491230" y="63746"/>
            <a:ext cx="2381250" cy="238125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64473">
            <a:off x="8752298" y="4790125"/>
            <a:ext cx="3250794" cy="3250794"/>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6286" y="4875507"/>
            <a:ext cx="1625684" cy="1625684"/>
          </a:xfrm>
          <a:prstGeom prst="rect">
            <a:avLst/>
          </a:prstGeom>
        </p:spPr>
      </p:pic>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3874" y="710057"/>
            <a:ext cx="1728096" cy="1728096"/>
          </a:xfrm>
          <a:prstGeom prst="rect">
            <a:avLst/>
          </a:prstGeom>
        </p:spPr>
      </p:pic>
      <p:sp>
        <p:nvSpPr>
          <p:cNvPr id="11" name="AutoShape 2" descr="Resultado de imagen para bracket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GT"/>
          </a:p>
        </p:txBody>
      </p:sp>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998631">
            <a:off x="314348" y="2590801"/>
            <a:ext cx="2568286" cy="2568286"/>
          </a:xfrm>
          <a:prstGeom prst="rect">
            <a:avLst/>
          </a:prstGeom>
        </p:spPr>
      </p:pic>
    </p:spTree>
    <p:extLst>
      <p:ext uri="{BB962C8B-B14F-4D97-AF65-F5344CB8AC3E}">
        <p14:creationId xmlns:p14="http://schemas.microsoft.com/office/powerpoint/2010/main" val="414968556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2438400"/>
            <a:ext cx="9601196" cy="3241963"/>
          </a:xfrm>
        </p:spPr>
        <p:txBody>
          <a:bodyPr>
            <a:normAutofit fontScale="90000"/>
          </a:bodyPr>
          <a:lstStyle/>
          <a:p>
            <a:r>
              <a:rPr lang="es-GT" sz="2400" dirty="0">
                <a:latin typeface="Kristen ITC" panose="03050502040202030202" pitchFamily="66" charset="0"/>
              </a:rPr>
              <a:t>La computadora fue inventada para facilitar el trabajo intelectual. Si el hombre tiene algún problema, el diseñador define el algoritmo que resuelve el problema, el programador lo codifica en un lenguaje de programación, el cual la computadora es capaz de "entender", luego la computadora ejecuta el algoritmo expresado como programa en el lenguaje de programación en cuestión, y entrega al hombre la respuesta. Los lenguajes de programación son el medio de comunicación entre el hombre y la máquina, por lo tanto son una forma de representación del conocimiento. </a:t>
            </a:r>
          </a:p>
        </p:txBody>
      </p:sp>
      <p:sp>
        <p:nvSpPr>
          <p:cNvPr id="5" name="CuadroTexto 4"/>
          <p:cNvSpPr txBox="1"/>
          <p:nvPr/>
        </p:nvSpPr>
        <p:spPr>
          <a:xfrm>
            <a:off x="2389909" y="817418"/>
            <a:ext cx="7412182" cy="1107996"/>
          </a:xfrm>
          <a:prstGeom prst="rect">
            <a:avLst/>
          </a:prstGeom>
          <a:noFill/>
        </p:spPr>
        <p:txBody>
          <a:bodyPr wrap="square" rtlCol="0">
            <a:spAutoFit/>
          </a:bodyPr>
          <a:lstStyle/>
          <a:p>
            <a:pPr algn="ctr"/>
            <a:r>
              <a:rPr lang="es-GT" sz="6600" dirty="0" smtClean="0">
                <a:solidFill>
                  <a:srgbClr val="00B0F0"/>
                </a:solidFill>
                <a:latin typeface="Forte" panose="03060902040502070203" pitchFamily="66" charset="0"/>
              </a:rPr>
              <a:t>Introducción</a:t>
            </a:r>
            <a:endParaRPr lang="es-GT" sz="6600" dirty="0">
              <a:solidFill>
                <a:srgbClr val="00B0F0"/>
              </a:solidFill>
              <a:latin typeface="Forte" panose="03060902040502070203" pitchFamily="66"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96" y="902403"/>
            <a:ext cx="1023011" cy="1023011"/>
          </a:xfrm>
          <a:prstGeom prst="rect">
            <a:avLst/>
          </a:prstGeom>
        </p:spPr>
      </p:pic>
    </p:spTree>
    <p:extLst>
      <p:ext uri="{BB962C8B-B14F-4D97-AF65-F5344CB8AC3E}">
        <p14:creationId xmlns:p14="http://schemas.microsoft.com/office/powerpoint/2010/main" val="2604302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GT" sz="6600" dirty="0" smtClean="0">
                <a:solidFill>
                  <a:srgbClr val="00B0F0"/>
                </a:solidFill>
                <a:latin typeface="Kristen ITC" panose="03050502040202030202" pitchFamily="66" charset="0"/>
              </a:rPr>
              <a:t>La Historia</a:t>
            </a:r>
            <a:endParaRPr lang="es-GT" sz="6600" dirty="0">
              <a:solidFill>
                <a:srgbClr val="00B0F0"/>
              </a:solidFill>
              <a:latin typeface="Kristen ITC" panose="03050502040202030202" pitchFamily="66" charset="0"/>
            </a:endParaRPr>
          </a:p>
        </p:txBody>
      </p:sp>
      <p:sp>
        <p:nvSpPr>
          <p:cNvPr id="3" name="Marcador de contenido 2"/>
          <p:cNvSpPr>
            <a:spLocks noGrp="1"/>
          </p:cNvSpPr>
          <p:nvPr>
            <p:ph sz="half" idx="1"/>
          </p:nvPr>
        </p:nvSpPr>
        <p:spPr/>
        <p:txBody>
          <a:bodyPr>
            <a:normAutofit fontScale="62500" lnSpcReduction="20000"/>
          </a:bodyPr>
          <a:lstStyle/>
          <a:p>
            <a:r>
              <a:rPr lang="es-GT" dirty="0">
                <a:latin typeface="Kristen ITC" panose="03050502040202030202" pitchFamily="66" charset="0"/>
              </a:rPr>
              <a:t>Al desarrollarse las primeras computadoras electrónicas, se vio la necesidad de programarlas, es decir, de almacenar en memoria la información sobre la tarea que iban a ejecutar. Las primeras se usaban como calculadoras simples; se les indicaban los pasos de cálculo, uno por uno.</a:t>
            </a:r>
          </a:p>
          <a:p>
            <a:r>
              <a:rPr lang="es-GT" i="1" dirty="0">
                <a:latin typeface="Kristen ITC" panose="03050502040202030202" pitchFamily="66" charset="0"/>
              </a:rPr>
              <a:t>John Von Neumann</a:t>
            </a:r>
            <a:r>
              <a:rPr lang="es-GT" dirty="0">
                <a:latin typeface="Kristen ITC" panose="03050502040202030202" pitchFamily="66" charset="0"/>
              </a:rPr>
              <a:t> desarrolló el modelo que lleva su nombre, para describir este concepto de “programa almacenado”. En este modelo, se tiene una abstracción de la memoria como un conjunto de celdas, que almacenan simplemente números. Estos números pueden representar dos cosas: los datos, sobre los que va a trabajar el programa; o bien, el programa en sí.</a:t>
            </a:r>
          </a:p>
          <a:p>
            <a:endParaRPr lang="es-GT"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1725" y="3344120"/>
            <a:ext cx="4718050" cy="1742973"/>
          </a:xfrm>
        </p:spPr>
      </p:pic>
    </p:spTree>
    <p:extLst>
      <p:ext uri="{BB962C8B-B14F-4D97-AF65-F5344CB8AC3E}">
        <p14:creationId xmlns:p14="http://schemas.microsoft.com/office/powerpoint/2010/main" val="42125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b="1" dirty="0"/>
              <a:t>Segunda Generación</a:t>
            </a:r>
            <a:br>
              <a:rPr lang="es-GT" b="1" dirty="0"/>
            </a:br>
            <a:endParaRPr lang="es-GT" dirty="0"/>
          </a:p>
        </p:txBody>
      </p:sp>
      <p:sp>
        <p:nvSpPr>
          <p:cNvPr id="3" name="Marcador de contenido 2"/>
          <p:cNvSpPr>
            <a:spLocks noGrp="1"/>
          </p:cNvSpPr>
          <p:nvPr>
            <p:ph sz="half" idx="1"/>
          </p:nvPr>
        </p:nvSpPr>
        <p:spPr/>
        <p:txBody>
          <a:bodyPr>
            <a:normAutofit fontScale="55000" lnSpcReduction="20000"/>
          </a:bodyPr>
          <a:lstStyle/>
          <a:p>
            <a:r>
              <a:rPr lang="es-GT" dirty="0"/>
              <a:t>La descripción y uso de los </a:t>
            </a:r>
            <a:r>
              <a:rPr lang="es-GT" dirty="0" err="1"/>
              <a:t>opcodes</a:t>
            </a:r>
            <a:r>
              <a:rPr lang="es-GT" dirty="0"/>
              <a:t> es lo que llamamos </a:t>
            </a:r>
            <a:r>
              <a:rPr lang="es-GT" b="1" dirty="0"/>
              <a:t>lenguaje de máquina</a:t>
            </a:r>
            <a:r>
              <a:rPr lang="es-GT" dirty="0"/>
              <a:t>. Es decir, la lista de códigos que la máquina va a interpretar como instrucciones, describe las capacidades de programación que tenemos de ella; es el lenguaje más primitivo, depende directamente del hardware, y requiere del programador que conozca el funcionamiento de la máquina al más bajo nivel.</a:t>
            </a:r>
          </a:p>
          <a:p>
            <a:r>
              <a:rPr lang="es-GT" dirty="0"/>
              <a:t>Los lenguajes más primitivos fueron los lenguajes de máquina. Esto, ya que el hardware se desarrolló antes del software, y además cualquier software finalmente tiene que expresarse en el lenguaje que maneja el hardware.</a:t>
            </a:r>
          </a:p>
          <a:p>
            <a:r>
              <a:rPr lang="es-GT" dirty="0"/>
              <a:t>La programación en esos momentos era sumamente tediosa, pues el programador tenía que “bajarse” al nivel de la máquina y decirle, paso a pasito, cada punto de la tarea que tenía que realizar. Además, debía expresarlo en forma numérica; y por supuesto, este proceso era propenso a errores, con lo que la productividad del programador era muy limitada. Sin embargo, hay que recordar que en estos momentos, simplemente aún no existía alternativa.</a:t>
            </a:r>
          </a:p>
          <a:p>
            <a:endParaRPr lang="es-GT"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8548" y="3077324"/>
            <a:ext cx="4718050" cy="2276119"/>
          </a:xfrm>
        </p:spPr>
      </p:pic>
    </p:spTree>
    <p:extLst>
      <p:ext uri="{BB962C8B-B14F-4D97-AF65-F5344CB8AC3E}">
        <p14:creationId xmlns:p14="http://schemas.microsoft.com/office/powerpoint/2010/main" val="391786886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b="1" dirty="0"/>
              <a:t>Tercera Generación</a:t>
            </a:r>
            <a:br>
              <a:rPr lang="es-GT" b="1" dirty="0"/>
            </a:br>
            <a:endParaRPr lang="es-GT" dirty="0"/>
          </a:p>
        </p:txBody>
      </p:sp>
      <p:sp>
        <p:nvSpPr>
          <p:cNvPr id="3" name="Marcador de contenido 2"/>
          <p:cNvSpPr>
            <a:spLocks noGrp="1"/>
          </p:cNvSpPr>
          <p:nvPr>
            <p:ph sz="half" idx="1"/>
          </p:nvPr>
        </p:nvSpPr>
        <p:spPr>
          <a:xfrm>
            <a:off x="1298448" y="2438400"/>
            <a:ext cx="4718304" cy="3432048"/>
          </a:xfrm>
        </p:spPr>
        <p:txBody>
          <a:bodyPr>
            <a:noAutofit/>
          </a:bodyPr>
          <a:lstStyle/>
          <a:p>
            <a:r>
              <a:rPr lang="es-GT" sz="1400" dirty="0"/>
              <a:t>Con el desarrollo en los 50s y 60s de algoritmos de más elevado nivel, y el aumento de poder del hardware, empezaron a entrar al uso de computadoras científicos de otras ramas; ellos conocían mucho de Física, Química y otras ramas similares, pero no de Computación, y por supuesto, les era sumamente complicado trabajar con lenguaje Ensamblador en vez de fórmulas. Así, nació el concepto de Lenguaje de Alto Nivel, con el primer compilador de FORTRAN (</a:t>
            </a:r>
            <a:r>
              <a:rPr lang="es-GT" sz="1400" dirty="0" err="1"/>
              <a:t>FORmula</a:t>
            </a:r>
            <a:r>
              <a:rPr lang="es-GT" sz="1400" dirty="0"/>
              <a:t> </a:t>
            </a:r>
            <a:r>
              <a:rPr lang="es-GT" sz="1400" dirty="0" err="1"/>
              <a:t>TRANslation</a:t>
            </a:r>
            <a:r>
              <a:rPr lang="es-GT" sz="1400" dirty="0"/>
              <a:t>), que, como su nombre indica, inició como un “simple” esfuerzo de traducir un lenguaje de fórmulas, al lenguaje ensamblador y por consiguiente al lenguaje de máquina. A partir de FORTRAN, se han desarrollado innumerables lenguajes, que siguen el mismo concepto: buscar la mayor abstracción posible, y facilitar la vida al programador, aumentando la productividad, encargándose los compiladores o intérpretes de traducir el lenguaje de alto nivel, al lenguaje de computadora.</a:t>
            </a:r>
            <a:endParaRPr lang="es-GT" sz="1400"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2875" y="2905919"/>
            <a:ext cx="4095750" cy="2619375"/>
          </a:xfrm>
        </p:spPr>
      </p:pic>
    </p:spTree>
    <p:extLst>
      <p:ext uri="{BB962C8B-B14F-4D97-AF65-F5344CB8AC3E}">
        <p14:creationId xmlns:p14="http://schemas.microsoft.com/office/powerpoint/2010/main" val="101634217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b="1" dirty="0" smtClean="0">
                <a:latin typeface="Kristen ITC" panose="03050502040202030202" pitchFamily="66" charset="0"/>
              </a:rPr>
              <a:t>Cuarta Generación</a:t>
            </a:r>
            <a:r>
              <a:rPr lang="es-GT" b="1" dirty="0" smtClean="0"/>
              <a:t/>
            </a:r>
            <a:br>
              <a:rPr lang="es-GT" b="1" dirty="0" smtClean="0"/>
            </a:br>
            <a:endParaRPr lang="es-GT" dirty="0"/>
          </a:p>
        </p:txBody>
      </p:sp>
      <p:sp>
        <p:nvSpPr>
          <p:cNvPr id="3" name="Marcador de contenido 2"/>
          <p:cNvSpPr>
            <a:spLocks noGrp="1"/>
          </p:cNvSpPr>
          <p:nvPr>
            <p:ph sz="half" idx="1"/>
          </p:nvPr>
        </p:nvSpPr>
        <p:spPr/>
        <p:txBody>
          <a:bodyPr>
            <a:normAutofit fontScale="62500" lnSpcReduction="20000"/>
          </a:bodyPr>
          <a:lstStyle/>
          <a:p>
            <a:r>
              <a:rPr lang="es-GT" dirty="0" smtClean="0"/>
              <a:t>Los </a:t>
            </a:r>
            <a:r>
              <a:rPr lang="es-GT" dirty="0"/>
              <a:t>idiomas modernos, tal como C++ y Java, no sólo permite las abstracciones, pero permite la implementación impuesta de restricciones en abstracciones. La mayoría de los idiomas modernos son objetivas orientado, que permite que mí modele el mundo verdadero que usa mi idioma. Además, puedo limitar el acceso para modelar las restricciones de mundo verdadero en datos. La llave es que usé el término “mundo verdadero”. Por la primera vez, yo modelo mi solución en términos del problema. Quiero que mi solución sea orientado de problema, para que la solución refleje el mundo verdadero en términos de estructuras de datos y acceso a los datos. Yo también puedo aplicar directamente y para poder modelar objetos de mundo verdadero usando las clases (en C + + o Java).</a:t>
            </a:r>
          </a:p>
          <a:p>
            <a:endParaRPr lang="es-GT"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8816" y="3834717"/>
            <a:ext cx="4718050" cy="761334"/>
          </a:xfrm>
        </p:spPr>
      </p:pic>
    </p:spTree>
    <p:extLst>
      <p:ext uri="{BB962C8B-B14F-4D97-AF65-F5344CB8AC3E}">
        <p14:creationId xmlns:p14="http://schemas.microsoft.com/office/powerpoint/2010/main" val="12583639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latin typeface="Kristen ITC" panose="03050502040202030202" pitchFamily="66" charset="0"/>
              </a:rPr>
              <a:t>Mantenimiento Preventivo</a:t>
            </a:r>
            <a:endParaRPr lang="es-GT" dirty="0">
              <a:latin typeface="Kristen ITC" panose="03050502040202030202" pitchFamily="66" charset="0"/>
            </a:endParaRPr>
          </a:p>
        </p:txBody>
      </p:sp>
      <p:sp>
        <p:nvSpPr>
          <p:cNvPr id="3" name="Marcador de contenido 2"/>
          <p:cNvSpPr>
            <a:spLocks noGrp="1"/>
          </p:cNvSpPr>
          <p:nvPr>
            <p:ph sz="half" idx="1"/>
          </p:nvPr>
        </p:nvSpPr>
        <p:spPr>
          <a:xfrm>
            <a:off x="1298448" y="2560320"/>
            <a:ext cx="4718304" cy="3310128"/>
          </a:xfrm>
        </p:spPr>
        <p:txBody>
          <a:bodyPr>
            <a:normAutofit fontScale="62500" lnSpcReduction="20000"/>
          </a:bodyPr>
          <a:lstStyle/>
          <a:p>
            <a:pPr fontAlgn="t"/>
            <a:r>
              <a:rPr lang="es-GT" b="1" dirty="0">
                <a:latin typeface="Kristen ITC" panose="03050502040202030202" pitchFamily="66" charset="0"/>
              </a:rPr>
              <a:t>El mantenimiento preventivo</a:t>
            </a:r>
            <a:r>
              <a:rPr lang="es-GT" dirty="0">
                <a:latin typeface="Kristen ITC" panose="03050502040202030202" pitchFamily="66" charset="0"/>
              </a:rPr>
              <a:t> es aquel que se </a:t>
            </a:r>
            <a:r>
              <a:rPr lang="es-GT" b="1" dirty="0">
                <a:latin typeface="Kristen ITC" panose="03050502040202030202" pitchFamily="66" charset="0"/>
              </a:rPr>
              <a:t>realiza de manera anticipado con el fin de prevenir el surgimiento de averías </a:t>
            </a:r>
            <a:r>
              <a:rPr lang="es-GT" dirty="0">
                <a:latin typeface="Kristen ITC" panose="03050502040202030202" pitchFamily="66" charset="0"/>
              </a:rPr>
              <a:t>en los artefactos, equipos electrónicos, vehículos automotores, maquinarias pesadas, etcétera.</a:t>
            </a:r>
          </a:p>
          <a:p>
            <a:pPr fontAlgn="t"/>
            <a:r>
              <a:rPr lang="es-GT" b="1" dirty="0">
                <a:latin typeface="Kristen ITC" panose="03050502040202030202" pitchFamily="66" charset="0"/>
              </a:rPr>
              <a:t>Algunas acciones del mantenimiento preventivo son</a:t>
            </a:r>
            <a:r>
              <a:rPr lang="es-GT" dirty="0">
                <a:latin typeface="Kristen ITC" panose="03050502040202030202" pitchFamily="66" charset="0"/>
              </a:rPr>
              <a:t>: ajustes, limpieza, análisis, lubricación, calibración, reparación, cambios de piezas, entre otros. En el área de informática, </a:t>
            </a:r>
            <a:r>
              <a:rPr lang="es-GT" b="1" dirty="0">
                <a:latin typeface="Kristen ITC" panose="03050502040202030202" pitchFamily="66" charset="0"/>
              </a:rPr>
              <a:t>el mantenimiento preventivo</a:t>
            </a:r>
            <a:r>
              <a:rPr lang="es-GT" dirty="0">
                <a:latin typeface="Kristen ITC" panose="03050502040202030202" pitchFamily="66" charset="0"/>
              </a:rPr>
              <a:t> consiste en la revisión en el software y hardware de la PC u ordenador lo que permite al usuario poseer un equipo fiable para intercambiar información a una máxima velocidad con respecto a la configuración del sistema.</a:t>
            </a:r>
          </a:p>
          <a:p>
            <a:endParaRPr lang="es-GT" dirty="0"/>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81725" y="2643906"/>
            <a:ext cx="4718050" cy="3143400"/>
          </a:xfrm>
        </p:spPr>
      </p:pic>
    </p:spTree>
    <p:extLst>
      <p:ext uri="{BB962C8B-B14F-4D97-AF65-F5344CB8AC3E}">
        <p14:creationId xmlns:p14="http://schemas.microsoft.com/office/powerpoint/2010/main" val="41482441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77167" y="1593274"/>
            <a:ext cx="6815669" cy="1330036"/>
          </a:xfrm>
        </p:spPr>
        <p:txBody>
          <a:bodyPr/>
          <a:lstStyle/>
          <a:p>
            <a:r>
              <a:rPr lang="es-GT" sz="4000" dirty="0" smtClean="0">
                <a:solidFill>
                  <a:srgbClr val="00B0F0"/>
                </a:solidFill>
                <a:latin typeface="Kristen ITC" panose="03050502040202030202" pitchFamily="66" charset="0"/>
              </a:rPr>
              <a:t>Historia de ala computadora </a:t>
            </a:r>
            <a:endParaRPr lang="es-GT" sz="4000" dirty="0">
              <a:solidFill>
                <a:srgbClr val="00B0F0"/>
              </a:solidFill>
              <a:latin typeface="Kristen ITC" panose="03050502040202030202" pitchFamily="66" charset="0"/>
            </a:endParaRPr>
          </a:p>
        </p:txBody>
      </p:sp>
      <p:sp>
        <p:nvSpPr>
          <p:cNvPr id="3" name="Subtítulo 2"/>
          <p:cNvSpPr>
            <a:spLocks noGrp="1"/>
          </p:cNvSpPr>
          <p:nvPr>
            <p:ph type="subTitle" idx="1"/>
          </p:nvPr>
        </p:nvSpPr>
        <p:spPr>
          <a:xfrm>
            <a:off x="2692398" y="3023736"/>
            <a:ext cx="6815669" cy="2268700"/>
          </a:xfrm>
        </p:spPr>
        <p:txBody>
          <a:bodyPr>
            <a:normAutofit fontScale="92500" lnSpcReduction="20000"/>
          </a:bodyPr>
          <a:lstStyle/>
          <a:p>
            <a:r>
              <a:rPr lang="es-GT" dirty="0" smtClean="0">
                <a:solidFill>
                  <a:srgbClr val="92D050"/>
                </a:solidFill>
                <a:latin typeface="Kristen ITC" panose="03050502040202030202" pitchFamily="66" charset="0"/>
              </a:rPr>
              <a:t>Introducción</a:t>
            </a:r>
          </a:p>
          <a:p>
            <a:r>
              <a:rPr lang="es-GT" dirty="0" smtClean="0">
                <a:latin typeface="Kristen ITC" panose="03050502040202030202" pitchFamily="66" charset="0"/>
              </a:rPr>
              <a:t>La siguiente presentación engloba lo que es la historia de la computadora, desde la primera computadora; hasta lo que es las computadoras de hoy en día y los cambios que han tenido a través de los años, ya que la computación y la programación embarcan nuestra vida día con día, en las redes sociales, plataforma, oficinas y dispositivos móviles</a:t>
            </a:r>
            <a:endParaRPr lang="es-GT" dirty="0">
              <a:latin typeface="Kristen ITC" panose="03050502040202030202" pitchFamily="66"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25" y="5458691"/>
            <a:ext cx="1276520" cy="127652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405" y="1543061"/>
            <a:ext cx="1430461" cy="1430461"/>
          </a:xfrm>
          <a:prstGeom prst="rect">
            <a:avLst/>
          </a:prstGeom>
        </p:spPr>
      </p:pic>
    </p:spTree>
    <p:extLst>
      <p:ext uri="{BB962C8B-B14F-4D97-AF65-F5344CB8AC3E}">
        <p14:creationId xmlns:p14="http://schemas.microsoft.com/office/powerpoint/2010/main" val="158219683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3">
                                            <p:txEl>
                                              <p:pRg st="1" end="1"/>
                                            </p:txEl>
                                          </p:spTgt>
                                        </p:tgtEl>
                                        <p:attrNameLst>
                                          <p:attrName>r</p:attrName>
                                        </p:attrNameLst>
                                      </p:cBhvr>
                                    </p:animRot>
                                    <p:animRot by="-240000">
                                      <p:cBhvr>
                                        <p:cTn id="15" dur="200" fill="hold">
                                          <p:stCondLst>
                                            <p:cond delay="200"/>
                                          </p:stCondLst>
                                        </p:cTn>
                                        <p:tgtEl>
                                          <p:spTgt spid="3">
                                            <p:txEl>
                                              <p:pRg st="1" end="1"/>
                                            </p:txEl>
                                          </p:spTgt>
                                        </p:tgtEl>
                                        <p:attrNameLst>
                                          <p:attrName>r</p:attrName>
                                        </p:attrNameLst>
                                      </p:cBhvr>
                                    </p:animRot>
                                    <p:animRot by="240000">
                                      <p:cBhvr>
                                        <p:cTn id="16" dur="200" fill="hold">
                                          <p:stCondLst>
                                            <p:cond delay="400"/>
                                          </p:stCondLst>
                                        </p:cTn>
                                        <p:tgtEl>
                                          <p:spTgt spid="3">
                                            <p:txEl>
                                              <p:pRg st="1" end="1"/>
                                            </p:txEl>
                                          </p:spTgt>
                                        </p:tgtEl>
                                        <p:attrNameLst>
                                          <p:attrName>r</p:attrName>
                                        </p:attrNameLst>
                                      </p:cBhvr>
                                    </p:animRot>
                                    <p:animRot by="-240000">
                                      <p:cBhvr>
                                        <p:cTn id="17" dur="200" fill="hold">
                                          <p:stCondLst>
                                            <p:cond delay="600"/>
                                          </p:stCondLst>
                                        </p:cTn>
                                        <p:tgtEl>
                                          <p:spTgt spid="3">
                                            <p:txEl>
                                              <p:pRg st="1" end="1"/>
                                            </p:txEl>
                                          </p:spTgt>
                                        </p:tgtEl>
                                        <p:attrNameLst>
                                          <p:attrName>r</p:attrName>
                                        </p:attrNameLst>
                                      </p:cBhvr>
                                    </p:animRot>
                                    <p:animRot by="120000">
                                      <p:cBhvr>
                                        <p:cTn id="18" dur="200" fill="hold">
                                          <p:stCondLst>
                                            <p:cond delay="800"/>
                                          </p:stCondLst>
                                        </p:cTn>
                                        <p:tgtEl>
                                          <p:spTgt spid="3">
                                            <p:txEl>
                                              <p:pRg st="1" end="1"/>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000"/>
                                        <p:tgtEl>
                                          <p:spTgt spid="5"/>
                                        </p:tgtEl>
                                      </p:cBhvr>
                                    </p:animEffect>
                                    <p:anim calcmode="lin" valueType="num">
                                      <p:cBhvr>
                                        <p:cTn id="29" dur="2000" fill="hold"/>
                                        <p:tgtEl>
                                          <p:spTgt spid="5"/>
                                        </p:tgtEl>
                                        <p:attrNameLst>
                                          <p:attrName>ppt_w</p:attrName>
                                        </p:attrNameLst>
                                      </p:cBhvr>
                                      <p:tavLst>
                                        <p:tav tm="0" fmla="#ppt_w*sin(2.5*pi*$)">
                                          <p:val>
                                            <p:fltVal val="0"/>
                                          </p:val>
                                        </p:tav>
                                        <p:tav tm="100000">
                                          <p:val>
                                            <p:fltVal val="1"/>
                                          </p:val>
                                        </p:tav>
                                      </p:tavLst>
                                    </p:anim>
                                    <p:anim calcmode="lin" valueType="num">
                                      <p:cBhvr>
                                        <p:cTn id="30"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fltVal val="0"/>
                                          </p:val>
                                        </p:tav>
                                        <p:tav tm="100000">
                                          <p:val>
                                            <p:strVal val="#ppt_w"/>
                                          </p:val>
                                        </p:tav>
                                      </p:tavLst>
                                    </p:anim>
                                    <p:anim calcmode="lin" valueType="num">
                                      <p:cBhvr>
                                        <p:cTn id="36" dur="1000" fill="hold"/>
                                        <p:tgtEl>
                                          <p:spTgt spid="4"/>
                                        </p:tgtEl>
                                        <p:attrNameLst>
                                          <p:attrName>ppt_h</p:attrName>
                                        </p:attrNameLst>
                                      </p:cBhvr>
                                      <p:tavLst>
                                        <p:tav tm="0">
                                          <p:val>
                                            <p:fltVal val="0"/>
                                          </p:val>
                                        </p:tav>
                                        <p:tav tm="100000">
                                          <p:val>
                                            <p:strVal val="#ppt_h"/>
                                          </p:val>
                                        </p:tav>
                                      </p:tavLst>
                                    </p:anim>
                                    <p:anim calcmode="lin" valueType="num">
                                      <p:cBhvr>
                                        <p:cTn id="37" dur="1000" fill="hold"/>
                                        <p:tgtEl>
                                          <p:spTgt spid="4"/>
                                        </p:tgtEl>
                                        <p:attrNameLst>
                                          <p:attrName>style.rotation</p:attrName>
                                        </p:attrNameLst>
                                      </p:cBhvr>
                                      <p:tavLst>
                                        <p:tav tm="0">
                                          <p:val>
                                            <p:fltVal val="90"/>
                                          </p:val>
                                        </p:tav>
                                        <p:tav tm="100000">
                                          <p:val>
                                            <p:fltVal val="0"/>
                                          </p:val>
                                        </p:tav>
                                      </p:tavLst>
                                    </p:anim>
                                    <p:animEffect transition="in" filter="fade">
                                      <p:cBhvr>
                                        <p:cTn id="3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latin typeface="Kristen ITC" panose="03050502040202030202" pitchFamily="66" charset="0"/>
              </a:rPr>
              <a:t>Mantenimiento Correctivo</a:t>
            </a:r>
            <a:endParaRPr lang="es-GT" dirty="0">
              <a:latin typeface="Kristen ITC" panose="03050502040202030202" pitchFamily="66" charset="0"/>
            </a:endParaRPr>
          </a:p>
        </p:txBody>
      </p:sp>
      <p:sp>
        <p:nvSpPr>
          <p:cNvPr id="3" name="Marcador de contenido 2"/>
          <p:cNvSpPr>
            <a:spLocks noGrp="1"/>
          </p:cNvSpPr>
          <p:nvPr>
            <p:ph sz="half" idx="1"/>
          </p:nvPr>
        </p:nvSpPr>
        <p:spPr/>
        <p:txBody>
          <a:bodyPr>
            <a:normAutofit fontScale="62500" lnSpcReduction="20000"/>
          </a:bodyPr>
          <a:lstStyle/>
          <a:p>
            <a:pPr fontAlgn="t"/>
            <a:r>
              <a:rPr lang="es-GT" b="1" dirty="0">
                <a:latin typeface="Kristen ITC" panose="03050502040202030202" pitchFamily="66" charset="0"/>
              </a:rPr>
              <a:t>El mantenimiento correctivo</a:t>
            </a:r>
            <a:r>
              <a:rPr lang="es-GT" dirty="0">
                <a:latin typeface="Kristen ITC" panose="03050502040202030202" pitchFamily="66" charset="0"/>
              </a:rPr>
              <a:t> como lo indica su nombre se caracteriza por corregir o reparar los defectos de los equipos y maquinarias. No obstante, cuando se realiza de manera inmediata el mantenimiento correctivo en el equipo se puede denominar </a:t>
            </a:r>
            <a:r>
              <a:rPr lang="es-GT" b="1" dirty="0">
                <a:latin typeface="Kristen ITC" panose="03050502040202030202" pitchFamily="66" charset="0"/>
              </a:rPr>
              <a:t>mantenimiento correctivo contingente</a:t>
            </a:r>
            <a:r>
              <a:rPr lang="es-GT" dirty="0">
                <a:latin typeface="Kristen ITC" panose="03050502040202030202" pitchFamily="66" charset="0"/>
              </a:rPr>
              <a:t>, en cambio, cuando se programa el día para revisar y corregir la falla del equipo se conoce como </a:t>
            </a:r>
            <a:r>
              <a:rPr lang="es-GT" b="1" dirty="0">
                <a:latin typeface="Kristen ITC" panose="03050502040202030202" pitchFamily="66" charset="0"/>
              </a:rPr>
              <a:t>mantenimiento correctivo programable</a:t>
            </a:r>
            <a:r>
              <a:rPr lang="es-GT" dirty="0">
                <a:latin typeface="Kristen ITC" panose="03050502040202030202" pitchFamily="66" charset="0"/>
              </a:rPr>
              <a:t>. </a:t>
            </a:r>
          </a:p>
          <a:p>
            <a:pPr fontAlgn="t"/>
            <a:r>
              <a:rPr lang="es-GT" b="1" dirty="0">
                <a:latin typeface="Kristen ITC" panose="03050502040202030202" pitchFamily="66" charset="0"/>
              </a:rPr>
              <a:t>El mantenimiento correctivo se caracteriza</a:t>
            </a:r>
            <a:r>
              <a:rPr lang="es-GT" dirty="0">
                <a:latin typeface="Kristen ITC" panose="03050502040202030202" pitchFamily="66" charset="0"/>
              </a:rPr>
              <a:t> por el arreglo de la máquina o equipo por medio del cambio de la pieza dañada por otra logrando que el sistema vuelva a funcionar correctamente. </a:t>
            </a:r>
          </a:p>
          <a:p>
            <a:endParaRPr lang="es-GT" dirty="0"/>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4125" y="2560638"/>
            <a:ext cx="4413249" cy="3309937"/>
          </a:xfrm>
        </p:spPr>
      </p:pic>
    </p:spTree>
    <p:extLst>
      <p:ext uri="{BB962C8B-B14F-4D97-AF65-F5344CB8AC3E}">
        <p14:creationId xmlns:p14="http://schemas.microsoft.com/office/powerpoint/2010/main" val="271752817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2645" y="1015663"/>
            <a:ext cx="3718455" cy="2974445"/>
          </a:xfrm>
        </p:spPr>
        <p:txBody>
          <a:bodyPr>
            <a:normAutofit fontScale="90000"/>
          </a:bodyPr>
          <a:lstStyle/>
          <a:p>
            <a:r>
              <a:rPr lang="es-GT" dirty="0" smtClean="0"/>
              <a:t>La computación es la rama de la ciencia, que abarca la programación, el desarrollo de sitios web, programas y aplicaciones, esto es indispensable para desarrollar nuestro razonamiento y lógica, atreves de una computadora  </a:t>
            </a:r>
            <a:endParaRPr lang="es-GT" dirty="0"/>
          </a:p>
        </p:txBody>
      </p:sp>
      <p:sp>
        <p:nvSpPr>
          <p:cNvPr id="3" name="Marcador de contenido 2"/>
          <p:cNvSpPr>
            <a:spLocks noGrp="1"/>
          </p:cNvSpPr>
          <p:nvPr>
            <p:ph idx="1"/>
          </p:nvPr>
        </p:nvSpPr>
        <p:spPr/>
        <p:txBody>
          <a:bodyPr/>
          <a:lstStyle/>
          <a:p>
            <a:r>
              <a:rPr lang="es-GT" dirty="0" smtClean="0"/>
              <a:t>La programación abarca lo que es el lenguaje de la computadora, logaritmos, y expresiones que algunas son entendibles por el ser humano y otras por la computadora, la programación la vemos todos los días, en una computadora, en las redes sociales, y en aplicaciones móviles o en un ordenador…. La programación requiere de mucha lógica y razonamiento para desarrollar una interacción entre el ordenador y el usuario</a:t>
            </a:r>
            <a:endParaRPr lang="es-GT" dirty="0"/>
          </a:p>
        </p:txBody>
      </p:sp>
      <p:sp>
        <p:nvSpPr>
          <p:cNvPr id="4" name="Marcador de texto 3"/>
          <p:cNvSpPr>
            <a:spLocks noGrp="1"/>
          </p:cNvSpPr>
          <p:nvPr>
            <p:ph type="body" sz="half" idx="2"/>
          </p:nvPr>
        </p:nvSpPr>
        <p:spPr>
          <a:xfrm>
            <a:off x="1312645" y="4159445"/>
            <a:ext cx="3718455" cy="2104350"/>
          </a:xfrm>
        </p:spPr>
        <p:txBody>
          <a:bodyPr/>
          <a:lstStyle/>
          <a:p>
            <a:r>
              <a:rPr lang="es-GT" dirty="0" smtClean="0"/>
              <a:t>El Mantenimiento preventivo nos ayuda para encontrar los errores de una maquina y así poder encontrar una solución, esto es indispensable para arreglar una computadora  </a:t>
            </a:r>
            <a:endParaRPr lang="es-GT" dirty="0"/>
          </a:p>
        </p:txBody>
      </p:sp>
      <p:sp>
        <p:nvSpPr>
          <p:cNvPr id="5" name="CuadroTexto 4"/>
          <p:cNvSpPr txBox="1"/>
          <p:nvPr/>
        </p:nvSpPr>
        <p:spPr>
          <a:xfrm>
            <a:off x="2798618" y="0"/>
            <a:ext cx="7800109" cy="1015663"/>
          </a:xfrm>
          <a:prstGeom prst="rect">
            <a:avLst/>
          </a:prstGeom>
          <a:noFill/>
        </p:spPr>
        <p:txBody>
          <a:bodyPr wrap="square" rtlCol="0">
            <a:spAutoFit/>
          </a:bodyPr>
          <a:lstStyle/>
          <a:p>
            <a:r>
              <a:rPr lang="es-GT" sz="6000" dirty="0" smtClean="0">
                <a:solidFill>
                  <a:srgbClr val="00B0F0"/>
                </a:solidFill>
                <a:latin typeface="Kristen ITC" panose="03050502040202030202" pitchFamily="66" charset="0"/>
              </a:rPr>
              <a:t>Conclusiones</a:t>
            </a:r>
            <a:endParaRPr lang="es-GT" sz="6000" dirty="0">
              <a:solidFill>
                <a:srgbClr val="00B0F0"/>
              </a:solidFill>
              <a:latin typeface="Kristen ITC" panose="03050502040202030202" pitchFamily="66" charset="0"/>
            </a:endParaRPr>
          </a:p>
        </p:txBody>
      </p:sp>
    </p:spTree>
    <p:extLst>
      <p:ext uri="{BB962C8B-B14F-4D97-AF65-F5344CB8AC3E}">
        <p14:creationId xmlns:p14="http://schemas.microsoft.com/office/powerpoint/2010/main" val="377326362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1298448" y="1357744"/>
            <a:ext cx="4718304" cy="4512703"/>
          </a:xfrm>
        </p:spPr>
        <p:txBody>
          <a:bodyPr>
            <a:normAutofit fontScale="85000" lnSpcReduction="20000"/>
          </a:bodyPr>
          <a:lstStyle/>
          <a:p>
            <a:r>
              <a:rPr lang="es-GT" dirty="0">
                <a:latin typeface="Kristen ITC" panose="03050502040202030202" pitchFamily="66" charset="0"/>
              </a:rPr>
              <a:t>La primera máquina de calcular mecánica, un precursor del ordenador digital, fue inventada en 1642 por el matemático francés Blaise Pascal. Aquel dispositivo utilizaba una serie de ruedas de diez dientes en las que cada uno de los dientes representaba un dígito del 0 al 9. Las ruedas estaban conectadas de tal manera que podían sumarse números haciéndolas avanzar el número de dientes correcto. En 1670 el filósofo y matemático alemán Gottfried Wilhelm Leibniz perfeccionó esta máquina e inventó una que también podía multiplicar</a:t>
            </a:r>
            <a:r>
              <a:rPr lang="es-GT" dirty="0" smtClean="0">
                <a:latin typeface="Kristen ITC" panose="03050502040202030202" pitchFamily="66" charset="0"/>
              </a:rPr>
              <a:t>.</a:t>
            </a:r>
            <a:endParaRPr lang="es-GT" dirty="0">
              <a:latin typeface="Kristen ITC" panose="03050502040202030202" pitchFamily="66" charset="0"/>
            </a:endParaRPr>
          </a:p>
        </p:txBody>
      </p:sp>
      <p:pic>
        <p:nvPicPr>
          <p:cNvPr id="1026" name="Picture 2" descr="Resultado de imagen para howard h. aiken computadora electromecanic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59581" y="1639771"/>
            <a:ext cx="4095905" cy="319546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433" y="5056908"/>
            <a:ext cx="1158767" cy="1158767"/>
          </a:xfrm>
          <a:prstGeom prst="rect">
            <a:avLst/>
          </a:prstGeom>
        </p:spPr>
      </p:pic>
    </p:spTree>
    <p:extLst>
      <p:ext uri="{BB962C8B-B14F-4D97-AF65-F5344CB8AC3E}">
        <p14:creationId xmlns:p14="http://schemas.microsoft.com/office/powerpoint/2010/main" val="254482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heel(1)">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5"/>
                                        </p:tgtEl>
                                        <p:attrNameLst>
                                          <p:attrName>r</p:attrName>
                                        </p:attrNameLst>
                                      </p:cBhvr>
                                    </p:animRot>
                                    <p:animRot by="-240000">
                                      <p:cBhvr>
                                        <p:cTn id="19" dur="200" fill="hold">
                                          <p:stCondLst>
                                            <p:cond delay="200"/>
                                          </p:stCondLst>
                                        </p:cTn>
                                        <p:tgtEl>
                                          <p:spTgt spid="5"/>
                                        </p:tgtEl>
                                        <p:attrNameLst>
                                          <p:attrName>r</p:attrName>
                                        </p:attrNameLst>
                                      </p:cBhvr>
                                    </p:animRot>
                                    <p:animRot by="240000">
                                      <p:cBhvr>
                                        <p:cTn id="20" dur="200" fill="hold">
                                          <p:stCondLst>
                                            <p:cond delay="400"/>
                                          </p:stCondLst>
                                        </p:cTn>
                                        <p:tgtEl>
                                          <p:spTgt spid="5"/>
                                        </p:tgtEl>
                                        <p:attrNameLst>
                                          <p:attrName>r</p:attrName>
                                        </p:attrNameLst>
                                      </p:cBhvr>
                                    </p:animRot>
                                    <p:animRot by="-240000">
                                      <p:cBhvr>
                                        <p:cTn id="21" dur="200" fill="hold">
                                          <p:stCondLst>
                                            <p:cond delay="600"/>
                                          </p:stCondLst>
                                        </p:cTn>
                                        <p:tgtEl>
                                          <p:spTgt spid="5"/>
                                        </p:tgtEl>
                                        <p:attrNameLst>
                                          <p:attrName>r</p:attrName>
                                        </p:attrNameLst>
                                      </p:cBhvr>
                                    </p:animRot>
                                    <p:animRot by="120000">
                                      <p:cBhvr>
                                        <p:cTn id="22"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b="1" dirty="0">
                <a:latin typeface="Forte" panose="03060902040502070203" pitchFamily="66" charset="0"/>
              </a:rPr>
              <a:t>La máquina analítica</a:t>
            </a:r>
            <a:endParaRPr lang="es-GT" dirty="0">
              <a:latin typeface="Forte" panose="03060902040502070203" pitchFamily="66" charset="0"/>
            </a:endParaRPr>
          </a:p>
        </p:txBody>
      </p:sp>
      <p:pic>
        <p:nvPicPr>
          <p:cNvPr id="8" name="Marcador de contenido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10878" y="775851"/>
            <a:ext cx="1205849" cy="1205849"/>
          </a:xfrm>
        </p:spPr>
      </p:pic>
      <p:pic>
        <p:nvPicPr>
          <p:cNvPr id="7" name="Marcador de contenido 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84446" y="2658535"/>
            <a:ext cx="3925118" cy="3216804"/>
          </a:xfrm>
        </p:spPr>
      </p:pic>
      <p:sp>
        <p:nvSpPr>
          <p:cNvPr id="9" name="CuadroTexto 8"/>
          <p:cNvSpPr txBox="1"/>
          <p:nvPr/>
        </p:nvSpPr>
        <p:spPr>
          <a:xfrm>
            <a:off x="1295402" y="2492280"/>
            <a:ext cx="4572000" cy="3970318"/>
          </a:xfrm>
          <a:prstGeom prst="rect">
            <a:avLst/>
          </a:prstGeom>
          <a:noFill/>
        </p:spPr>
        <p:txBody>
          <a:bodyPr wrap="square" rtlCol="0">
            <a:spAutoFit/>
          </a:bodyPr>
          <a:lstStyle/>
          <a:p>
            <a:r>
              <a:rPr lang="es-GT" sz="1200" dirty="0">
                <a:latin typeface="Kristen ITC" panose="03050502040202030202" pitchFamily="66" charset="0"/>
              </a:rPr>
              <a:t>También en el siglo XIX el matemático e inventor británico Charles Babbage elaboró los </a:t>
            </a:r>
            <a:r>
              <a:rPr lang="es-GT" sz="1200" dirty="0">
                <a:latin typeface="Kristen ITC" panose="03050502040202030202" pitchFamily="66" charset="0"/>
                <a:hlinkClick r:id="rId4"/>
              </a:rPr>
              <a:t>principios</a:t>
            </a:r>
            <a:r>
              <a:rPr lang="es-GT" sz="1200" dirty="0">
                <a:latin typeface="Kristen ITC" panose="03050502040202030202" pitchFamily="66" charset="0"/>
              </a:rPr>
              <a:t> de </a:t>
            </a:r>
            <a:r>
              <a:rPr lang="es-GT" sz="1200" dirty="0">
                <a:latin typeface="Kristen ITC" panose="03050502040202030202" pitchFamily="66" charset="0"/>
                <a:hlinkClick r:id="rId5"/>
              </a:rPr>
              <a:t>la computadora</a:t>
            </a:r>
            <a:r>
              <a:rPr lang="es-GT" sz="1200" dirty="0">
                <a:latin typeface="Kristen ITC" panose="03050502040202030202" pitchFamily="66" charset="0"/>
              </a:rPr>
              <a:t> digital moderna. Inventó una serie de </a:t>
            </a:r>
            <a:r>
              <a:rPr lang="es-GT" sz="1200" dirty="0">
                <a:latin typeface="Kristen ITC" panose="03050502040202030202" pitchFamily="66" charset="0"/>
                <a:hlinkClick r:id="rId6"/>
              </a:rPr>
              <a:t>máquinas</a:t>
            </a:r>
            <a:r>
              <a:rPr lang="es-GT" sz="1200" dirty="0">
                <a:latin typeface="Kristen ITC" panose="03050502040202030202" pitchFamily="66" charset="0"/>
              </a:rPr>
              <a:t>, como la máquina diferencial, diseñadas para solucionar </a:t>
            </a:r>
            <a:r>
              <a:rPr lang="es-GT" sz="1200" dirty="0">
                <a:latin typeface="Kristen ITC" panose="03050502040202030202" pitchFamily="66" charset="0"/>
                <a:hlinkClick r:id="rId7"/>
              </a:rPr>
              <a:t>problemas</a:t>
            </a:r>
            <a:r>
              <a:rPr lang="es-GT" sz="1200" dirty="0">
                <a:latin typeface="Kristen ITC" panose="03050502040202030202" pitchFamily="66" charset="0"/>
              </a:rPr>
              <a:t> </a:t>
            </a:r>
            <a:r>
              <a:rPr lang="es-GT" sz="1200" dirty="0">
                <a:latin typeface="Kristen ITC" panose="03050502040202030202" pitchFamily="66" charset="0"/>
                <a:hlinkClick r:id="rId8"/>
              </a:rPr>
              <a:t>matemáticos</a:t>
            </a:r>
            <a:r>
              <a:rPr lang="es-GT" sz="1200" dirty="0">
                <a:latin typeface="Kristen ITC" panose="03050502040202030202" pitchFamily="66" charset="0"/>
              </a:rPr>
              <a:t> complejos. Muchos historiadores consideran a Babbage y a su socia, la </a:t>
            </a:r>
            <a:r>
              <a:rPr lang="es-GT" sz="1200" dirty="0">
                <a:latin typeface="Kristen ITC" panose="03050502040202030202" pitchFamily="66" charset="0"/>
                <a:hlinkClick r:id="rId9"/>
              </a:rPr>
              <a:t>matemática</a:t>
            </a:r>
            <a:r>
              <a:rPr lang="es-GT" sz="1200" dirty="0">
                <a:latin typeface="Kristen ITC" panose="03050502040202030202" pitchFamily="66" charset="0"/>
              </a:rPr>
              <a:t> británica Augusta Ada Byron (1815-1852), hija del </a:t>
            </a:r>
            <a:r>
              <a:rPr lang="es-GT" sz="1200" dirty="0" err="1">
                <a:latin typeface="Kristen ITC" panose="03050502040202030202" pitchFamily="66" charset="0"/>
              </a:rPr>
              <a:t>poeta</a:t>
            </a:r>
            <a:r>
              <a:rPr lang="es-GT" sz="1200" dirty="0" err="1">
                <a:latin typeface="Kristen ITC" panose="03050502040202030202" pitchFamily="66" charset="0"/>
                <a:hlinkClick r:id="rId10"/>
              </a:rPr>
              <a:t>inglés</a:t>
            </a:r>
            <a:r>
              <a:rPr lang="es-GT" sz="1200" dirty="0">
                <a:latin typeface="Kristen ITC" panose="03050502040202030202" pitchFamily="66" charset="0"/>
              </a:rPr>
              <a:t> Lord Byron, como a los verdaderos inventores de la </a:t>
            </a:r>
            <a:r>
              <a:rPr lang="es-GT" sz="1200" dirty="0">
                <a:latin typeface="Kristen ITC" panose="03050502040202030202" pitchFamily="66" charset="0"/>
                <a:hlinkClick r:id="rId5"/>
              </a:rPr>
              <a:t>computadora</a:t>
            </a:r>
            <a:r>
              <a:rPr lang="es-GT" sz="1200" dirty="0">
                <a:latin typeface="Kristen ITC" panose="03050502040202030202" pitchFamily="66" charset="0"/>
              </a:rPr>
              <a:t> digital moderna. La </a:t>
            </a:r>
            <a:r>
              <a:rPr lang="es-GT" sz="1200" dirty="0">
                <a:latin typeface="Kristen ITC" panose="03050502040202030202" pitchFamily="66" charset="0"/>
                <a:hlinkClick r:id="rId11"/>
              </a:rPr>
              <a:t>tecnología</a:t>
            </a:r>
            <a:r>
              <a:rPr lang="es-GT" sz="1200" dirty="0">
                <a:latin typeface="Kristen ITC" panose="03050502040202030202" pitchFamily="66" charset="0"/>
              </a:rPr>
              <a:t> de aquella época no era capaz de trasladar a la práctica sus acertados conceptos; pero una de sus invenciones, la máquina analítica, ya tenía muchas de las características de un ordenador moderno. Incluía una corriente, o flujo de entrada en forma de paquete de tarjetas perforadas, una </a:t>
            </a:r>
            <a:r>
              <a:rPr lang="es-GT" sz="1200" dirty="0">
                <a:latin typeface="Kristen ITC" panose="03050502040202030202" pitchFamily="66" charset="0"/>
                <a:hlinkClick r:id="rId12"/>
              </a:rPr>
              <a:t>memoria</a:t>
            </a:r>
            <a:r>
              <a:rPr lang="es-GT" sz="1200" dirty="0">
                <a:latin typeface="Kristen ITC" panose="03050502040202030202" pitchFamily="66" charset="0"/>
              </a:rPr>
              <a:t> para guardar los datos, un </a:t>
            </a:r>
            <a:r>
              <a:rPr lang="es-GT" sz="1200" dirty="0">
                <a:latin typeface="Kristen ITC" panose="03050502040202030202" pitchFamily="66" charset="0"/>
                <a:hlinkClick r:id="rId13"/>
              </a:rPr>
              <a:t>procesador</a:t>
            </a:r>
            <a:r>
              <a:rPr lang="es-GT" sz="1200" dirty="0">
                <a:latin typeface="Kristen ITC" panose="03050502040202030202" pitchFamily="66" charset="0"/>
              </a:rPr>
              <a:t> para las </a:t>
            </a:r>
            <a:r>
              <a:rPr lang="es-GT" sz="1200" dirty="0">
                <a:latin typeface="Kristen ITC" panose="03050502040202030202" pitchFamily="66" charset="0"/>
                <a:hlinkClick r:id="rId14"/>
              </a:rPr>
              <a:t>operaciones</a:t>
            </a:r>
            <a:r>
              <a:rPr lang="es-GT" sz="1200" dirty="0">
                <a:latin typeface="Kristen ITC" panose="03050502040202030202" pitchFamily="66" charset="0"/>
              </a:rPr>
              <a:t> </a:t>
            </a:r>
            <a:r>
              <a:rPr lang="es-GT" sz="1200" dirty="0">
                <a:latin typeface="Kristen ITC" panose="03050502040202030202" pitchFamily="66" charset="0"/>
                <a:hlinkClick r:id="rId9"/>
              </a:rPr>
              <a:t>matemáticas</a:t>
            </a:r>
            <a:r>
              <a:rPr lang="es-GT" sz="1200" dirty="0">
                <a:latin typeface="Kristen ITC" panose="03050502040202030202" pitchFamily="66" charset="0"/>
              </a:rPr>
              <a:t> y una </a:t>
            </a:r>
            <a:r>
              <a:rPr lang="es-GT" sz="1200" dirty="0">
                <a:latin typeface="Kristen ITC" panose="03050502040202030202" pitchFamily="66" charset="0"/>
                <a:hlinkClick r:id="rId15"/>
              </a:rPr>
              <a:t>impresora</a:t>
            </a:r>
            <a:r>
              <a:rPr lang="es-GT" sz="1200" dirty="0">
                <a:latin typeface="Kristen ITC" panose="03050502040202030202" pitchFamily="66" charset="0"/>
              </a:rPr>
              <a:t> para hacer permanente el </a:t>
            </a:r>
            <a:r>
              <a:rPr lang="es-GT" sz="1200" dirty="0">
                <a:latin typeface="Kristen ITC" panose="03050502040202030202" pitchFamily="66" charset="0"/>
                <a:hlinkClick r:id="rId16"/>
              </a:rPr>
              <a:t>registro</a:t>
            </a:r>
            <a:r>
              <a:rPr lang="es-GT" sz="1200" dirty="0">
                <a:latin typeface="Kristen ITC" panose="03050502040202030202" pitchFamily="66" charset="0"/>
              </a:rPr>
              <a:t>.</a:t>
            </a:r>
          </a:p>
          <a:p>
            <a:r>
              <a:rPr lang="es-GT" sz="1200" b="1" dirty="0">
                <a:latin typeface="Kristen ITC" panose="03050502040202030202" pitchFamily="66" charset="0"/>
              </a:rPr>
              <a:t>Primeros ordenadores</a:t>
            </a:r>
            <a:endParaRPr lang="es-GT" sz="1200" dirty="0">
              <a:latin typeface="Kristen ITC" panose="03050502040202030202" pitchFamily="66" charset="0"/>
            </a:endParaRPr>
          </a:p>
          <a:p>
            <a:r>
              <a:rPr lang="es-GT" dirty="0"/>
              <a:t/>
            </a:r>
            <a:br>
              <a:rPr lang="es-GT" dirty="0"/>
            </a:br>
            <a:endParaRPr lang="es-GT" dirty="0"/>
          </a:p>
        </p:txBody>
      </p:sp>
    </p:spTree>
    <p:extLst>
      <p:ext uri="{BB962C8B-B14F-4D97-AF65-F5344CB8AC3E}">
        <p14:creationId xmlns:p14="http://schemas.microsoft.com/office/powerpoint/2010/main" val="40859240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7"/>
                                        </p:tgtEl>
                                        <p:attrNameLst>
                                          <p:attrName>r</p:attrName>
                                        </p:attrNameLst>
                                      </p:cBhvr>
                                    </p:animRot>
                                    <p:animRot by="-240000">
                                      <p:cBhvr>
                                        <p:cTn id="13" dur="200" fill="hold">
                                          <p:stCondLst>
                                            <p:cond delay="200"/>
                                          </p:stCondLst>
                                        </p:cTn>
                                        <p:tgtEl>
                                          <p:spTgt spid="7"/>
                                        </p:tgtEl>
                                        <p:attrNameLst>
                                          <p:attrName>r</p:attrName>
                                        </p:attrNameLst>
                                      </p:cBhvr>
                                    </p:animRot>
                                    <p:animRot by="240000">
                                      <p:cBhvr>
                                        <p:cTn id="14" dur="200" fill="hold">
                                          <p:stCondLst>
                                            <p:cond delay="400"/>
                                          </p:stCondLst>
                                        </p:cTn>
                                        <p:tgtEl>
                                          <p:spTgt spid="7"/>
                                        </p:tgtEl>
                                        <p:attrNameLst>
                                          <p:attrName>r</p:attrName>
                                        </p:attrNameLst>
                                      </p:cBhvr>
                                    </p:animRot>
                                    <p:animRot by="-240000">
                                      <p:cBhvr>
                                        <p:cTn id="15" dur="200" fill="hold">
                                          <p:stCondLst>
                                            <p:cond delay="600"/>
                                          </p:stCondLst>
                                        </p:cTn>
                                        <p:tgtEl>
                                          <p:spTgt spid="7"/>
                                        </p:tgtEl>
                                        <p:attrNameLst>
                                          <p:attrName>r</p:attrName>
                                        </p:attrNameLst>
                                      </p:cBhvr>
                                    </p:animRot>
                                    <p:animRot by="120000">
                                      <p:cBhvr>
                                        <p:cTn id="16" dur="200" fill="hold">
                                          <p:stCondLst>
                                            <p:cond delay="800"/>
                                          </p:stCondLst>
                                        </p:cTn>
                                        <p:tgtEl>
                                          <p:spTgt spid="7"/>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2" presetClass="emph" presetSubtype="0" fill="hold" nodeType="clickEffect">
                                  <p:stCondLst>
                                    <p:cond delay="0"/>
                                  </p:stCondLst>
                                  <p:childTnLst>
                                    <p:animRot by="120000">
                                      <p:cBhvr>
                                        <p:cTn id="27" dur="100" fill="hold">
                                          <p:stCondLst>
                                            <p:cond delay="0"/>
                                          </p:stCondLst>
                                        </p:cTn>
                                        <p:tgtEl>
                                          <p:spTgt spid="8"/>
                                        </p:tgtEl>
                                        <p:attrNameLst>
                                          <p:attrName>r</p:attrName>
                                        </p:attrNameLst>
                                      </p:cBhvr>
                                    </p:animRot>
                                    <p:animRot by="-240000">
                                      <p:cBhvr>
                                        <p:cTn id="28" dur="200" fill="hold">
                                          <p:stCondLst>
                                            <p:cond delay="200"/>
                                          </p:stCondLst>
                                        </p:cTn>
                                        <p:tgtEl>
                                          <p:spTgt spid="8"/>
                                        </p:tgtEl>
                                        <p:attrNameLst>
                                          <p:attrName>r</p:attrName>
                                        </p:attrNameLst>
                                      </p:cBhvr>
                                    </p:animRot>
                                    <p:animRot by="240000">
                                      <p:cBhvr>
                                        <p:cTn id="29" dur="200" fill="hold">
                                          <p:stCondLst>
                                            <p:cond delay="400"/>
                                          </p:stCondLst>
                                        </p:cTn>
                                        <p:tgtEl>
                                          <p:spTgt spid="8"/>
                                        </p:tgtEl>
                                        <p:attrNameLst>
                                          <p:attrName>r</p:attrName>
                                        </p:attrNameLst>
                                      </p:cBhvr>
                                    </p:animRot>
                                    <p:animRot by="-240000">
                                      <p:cBhvr>
                                        <p:cTn id="30" dur="200" fill="hold">
                                          <p:stCondLst>
                                            <p:cond delay="600"/>
                                          </p:stCondLst>
                                        </p:cTn>
                                        <p:tgtEl>
                                          <p:spTgt spid="8"/>
                                        </p:tgtEl>
                                        <p:attrNameLst>
                                          <p:attrName>r</p:attrName>
                                        </p:attrNameLst>
                                      </p:cBhvr>
                                    </p:animRot>
                                    <p:animRot by="120000">
                                      <p:cBhvr>
                                        <p:cTn id="31"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60856" y="635769"/>
            <a:ext cx="9601196" cy="694268"/>
          </a:xfrm>
        </p:spPr>
        <p:txBody>
          <a:bodyPr>
            <a:normAutofit fontScale="90000"/>
          </a:bodyPr>
          <a:lstStyle/>
          <a:p>
            <a:r>
              <a:rPr lang="es-GT" b="1" dirty="0">
                <a:solidFill>
                  <a:srgbClr val="0070C0"/>
                </a:solidFill>
                <a:latin typeface="Forte" panose="03060902040502070203" pitchFamily="66" charset="0"/>
              </a:rPr>
              <a:t>Primeros ordenadores</a:t>
            </a:r>
            <a:endParaRPr lang="es-GT" dirty="0">
              <a:solidFill>
                <a:srgbClr val="0070C0"/>
              </a:solidFill>
              <a:latin typeface="Forte" panose="03060902040502070203" pitchFamily="66" charset="0"/>
            </a:endParaRPr>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9349" y="850178"/>
            <a:ext cx="1251961" cy="1251961"/>
          </a:xfrm>
        </p:spPr>
      </p:pic>
      <p:sp>
        <p:nvSpPr>
          <p:cNvPr id="4" name="Marcador de contenido 3"/>
          <p:cNvSpPr>
            <a:spLocks noGrp="1"/>
          </p:cNvSpPr>
          <p:nvPr>
            <p:ph sz="half" idx="2"/>
          </p:nvPr>
        </p:nvSpPr>
        <p:spPr>
          <a:xfrm>
            <a:off x="6361454" y="1330037"/>
            <a:ext cx="4718304" cy="5001489"/>
          </a:xfrm>
        </p:spPr>
        <p:txBody>
          <a:bodyPr>
            <a:noAutofit/>
          </a:bodyPr>
          <a:lstStyle/>
          <a:p>
            <a:r>
              <a:rPr lang="es-GT" sz="1800" dirty="0">
                <a:latin typeface="Kristen ITC" panose="03050502040202030202" pitchFamily="66" charset="0"/>
              </a:rPr>
              <a:t>Los ordenadores analógicos comenzaron a construirse a principios del siglo XX. Los primeros modelos realizaban los cálculos mediante ejes y engranajes giratorios. Con estas máquinas se evaluaban las aproximaciones numéricas de ecuaciones demasiado difíciles como para poder ser resueltas mediante otros métodos. Durante las dos guerras mundiales se utilizaron sistemas informáticos analógicos, primero mecánicos y más tarde eléctricos, para predecir la trayectoria de los torpedos en los submarinos y para el manejo a distancia de las bombas en la aviación</a:t>
            </a:r>
            <a:r>
              <a:rPr lang="es-GT" sz="1800" dirty="0" smtClean="0">
                <a:latin typeface="Kristen ITC" panose="03050502040202030202" pitchFamily="66" charset="0"/>
              </a:rPr>
              <a:t>.</a:t>
            </a:r>
            <a:endParaRPr lang="es-GT" sz="1800" dirty="0">
              <a:latin typeface="Kristen ITC" panose="03050502040202030202" pitchFamily="66" charset="0"/>
            </a:endParaRP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277" y="2590801"/>
            <a:ext cx="4509528" cy="3020290"/>
          </a:xfrm>
          <a:prstGeom prst="rect">
            <a:avLst/>
          </a:prstGeom>
        </p:spPr>
      </p:pic>
    </p:spTree>
    <p:extLst>
      <p:ext uri="{BB962C8B-B14F-4D97-AF65-F5344CB8AC3E}">
        <p14:creationId xmlns:p14="http://schemas.microsoft.com/office/powerpoint/2010/main" val="22168927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7"/>
                                        </p:tgtEl>
                                        <p:attrNameLst>
                                          <p:attrName>r</p:attrName>
                                        </p:attrNameLst>
                                      </p:cBhvr>
                                    </p:animRot>
                                    <p:animRot by="-240000">
                                      <p:cBhvr>
                                        <p:cTn id="12" dur="200" fill="hold">
                                          <p:stCondLst>
                                            <p:cond delay="200"/>
                                          </p:stCondLst>
                                        </p:cTn>
                                        <p:tgtEl>
                                          <p:spTgt spid="7"/>
                                        </p:tgtEl>
                                        <p:attrNameLst>
                                          <p:attrName>r</p:attrName>
                                        </p:attrNameLst>
                                      </p:cBhvr>
                                    </p:animRot>
                                    <p:animRot by="240000">
                                      <p:cBhvr>
                                        <p:cTn id="13" dur="200" fill="hold">
                                          <p:stCondLst>
                                            <p:cond delay="400"/>
                                          </p:stCondLst>
                                        </p:cTn>
                                        <p:tgtEl>
                                          <p:spTgt spid="7"/>
                                        </p:tgtEl>
                                        <p:attrNameLst>
                                          <p:attrName>r</p:attrName>
                                        </p:attrNameLst>
                                      </p:cBhvr>
                                    </p:animRot>
                                    <p:animRot by="-240000">
                                      <p:cBhvr>
                                        <p:cTn id="14" dur="200" fill="hold">
                                          <p:stCondLst>
                                            <p:cond delay="600"/>
                                          </p:stCondLst>
                                        </p:cTn>
                                        <p:tgtEl>
                                          <p:spTgt spid="7"/>
                                        </p:tgtEl>
                                        <p:attrNameLst>
                                          <p:attrName>r</p:attrName>
                                        </p:attrNameLst>
                                      </p:cBhvr>
                                    </p:animRot>
                                    <p:animRot by="120000">
                                      <p:cBhvr>
                                        <p:cTn id="15" dur="200" fill="hold">
                                          <p:stCondLst>
                                            <p:cond delay="800"/>
                                          </p:stCondLst>
                                        </p:cTn>
                                        <p:tgtEl>
                                          <p:spTgt spid="7"/>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4" presetClass="emph" presetSubtype="0" fill="hold" grpId="0" nodeType="clickEffect">
                                  <p:stCondLst>
                                    <p:cond delay="0"/>
                                  </p:stCondLst>
                                  <p:iterate type="lt">
                                    <p:tmPct val="10000"/>
                                  </p:iterate>
                                  <p:childTnLst>
                                    <p:animMotion origin="layout" path="M 0.0 0.0 L 0.0 -0.07213" pathEditMode="relative" ptsTypes="">
                                      <p:cBhvr>
                                        <p:cTn id="24" dur="250" accel="50000" decel="50000" autoRev="1" fill="hold">
                                          <p:stCondLst>
                                            <p:cond delay="0"/>
                                          </p:stCondLst>
                                        </p:cTn>
                                        <p:tgtEl>
                                          <p:spTgt spid="2"/>
                                        </p:tgtEl>
                                        <p:attrNameLst>
                                          <p:attrName>ppt_x</p:attrName>
                                          <p:attrName>ppt_y</p:attrName>
                                        </p:attrNameLst>
                                      </p:cBhvr>
                                    </p:animMotion>
                                    <p:animRot by="1500000">
                                      <p:cBhvr>
                                        <p:cTn id="25" dur="125" fill="hold">
                                          <p:stCondLst>
                                            <p:cond delay="0"/>
                                          </p:stCondLst>
                                        </p:cTn>
                                        <p:tgtEl>
                                          <p:spTgt spid="2"/>
                                        </p:tgtEl>
                                        <p:attrNameLst>
                                          <p:attrName>r</p:attrName>
                                        </p:attrNameLst>
                                      </p:cBhvr>
                                    </p:animRot>
                                    <p:animRot by="-1500000">
                                      <p:cBhvr>
                                        <p:cTn id="26" dur="125" fill="hold">
                                          <p:stCondLst>
                                            <p:cond delay="125"/>
                                          </p:stCondLst>
                                        </p:cTn>
                                        <p:tgtEl>
                                          <p:spTgt spid="2"/>
                                        </p:tgtEl>
                                        <p:attrNameLst>
                                          <p:attrName>r</p:attrName>
                                        </p:attrNameLst>
                                      </p:cBhvr>
                                    </p:animRot>
                                    <p:animRot by="-1500000">
                                      <p:cBhvr>
                                        <p:cTn id="27" dur="125" fill="hold">
                                          <p:stCondLst>
                                            <p:cond delay="250"/>
                                          </p:stCondLst>
                                        </p:cTn>
                                        <p:tgtEl>
                                          <p:spTgt spid="2"/>
                                        </p:tgtEl>
                                        <p:attrNameLst>
                                          <p:attrName>r</p:attrName>
                                        </p:attrNameLst>
                                      </p:cBhvr>
                                    </p:animRot>
                                    <p:animRot by="1500000">
                                      <p:cBhvr>
                                        <p:cTn id="28"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680413"/>
          </a:xfrm>
        </p:spPr>
        <p:txBody>
          <a:bodyPr>
            <a:normAutofit fontScale="90000"/>
          </a:bodyPr>
          <a:lstStyle/>
          <a:p>
            <a:r>
              <a:rPr lang="es-GT" b="1" dirty="0">
                <a:latin typeface="Forte" panose="03060902040502070203" pitchFamily="66" charset="0"/>
              </a:rPr>
              <a:t>Ordenadores electrónicos</a:t>
            </a:r>
            <a:endParaRPr lang="es-GT" dirty="0">
              <a:latin typeface="Forte" panose="03060902040502070203" pitchFamily="66" charset="0"/>
            </a:endParaRPr>
          </a:p>
        </p:txBody>
      </p:sp>
      <p:sp>
        <p:nvSpPr>
          <p:cNvPr id="3" name="Marcador de contenido 2"/>
          <p:cNvSpPr>
            <a:spLocks noGrp="1"/>
          </p:cNvSpPr>
          <p:nvPr>
            <p:ph sz="half" idx="1"/>
          </p:nvPr>
        </p:nvSpPr>
        <p:spPr>
          <a:xfrm>
            <a:off x="1298448" y="2050473"/>
            <a:ext cx="4718304" cy="3819975"/>
          </a:xfrm>
        </p:spPr>
        <p:txBody>
          <a:bodyPr>
            <a:noAutofit/>
          </a:bodyPr>
          <a:lstStyle/>
          <a:p>
            <a:r>
              <a:rPr lang="es-GT" sz="1200" dirty="0">
                <a:latin typeface="Kristen ITC" panose="03050502040202030202" pitchFamily="66" charset="0"/>
              </a:rPr>
              <a:t>Durante la II Guerra Mundial (1939-1945), un equipo de científicos y matemáticos que trabajaban en </a:t>
            </a:r>
            <a:r>
              <a:rPr lang="es-GT" sz="1200" dirty="0" err="1">
                <a:latin typeface="Kristen ITC" panose="03050502040202030202" pitchFamily="66" charset="0"/>
              </a:rPr>
              <a:t>Bletchley</a:t>
            </a:r>
            <a:r>
              <a:rPr lang="es-GT" sz="1200" dirty="0">
                <a:latin typeface="Kristen ITC" panose="03050502040202030202" pitchFamily="66" charset="0"/>
              </a:rPr>
              <a:t> Park, al norte de Londres, crearon lo que se consideró el primer ordenador digital totalmente electrónico: el </a:t>
            </a:r>
            <a:r>
              <a:rPr lang="es-GT" sz="1200" dirty="0" err="1">
                <a:latin typeface="Kristen ITC" panose="03050502040202030202" pitchFamily="66" charset="0"/>
              </a:rPr>
              <a:t>Colossus</a:t>
            </a:r>
            <a:r>
              <a:rPr lang="es-GT" sz="1200" dirty="0">
                <a:latin typeface="Kristen ITC" panose="03050502040202030202" pitchFamily="66" charset="0"/>
              </a:rPr>
              <a:t>. Hacia diciembre de 1943 el </a:t>
            </a:r>
            <a:r>
              <a:rPr lang="es-GT" sz="1200" dirty="0" err="1">
                <a:latin typeface="Kristen ITC" panose="03050502040202030202" pitchFamily="66" charset="0"/>
              </a:rPr>
              <a:t>Colossus</a:t>
            </a:r>
            <a:r>
              <a:rPr lang="es-GT" sz="1200" dirty="0">
                <a:latin typeface="Kristen ITC" panose="03050502040202030202" pitchFamily="66" charset="0"/>
              </a:rPr>
              <a:t>, que incorporaba 1.500 válvulas o tubos de vacío, era ya operativo. Fue utilizado por el equipo dirigido por Alan </a:t>
            </a:r>
            <a:r>
              <a:rPr lang="es-GT" sz="1200" dirty="0" err="1">
                <a:latin typeface="Kristen ITC" panose="03050502040202030202" pitchFamily="66" charset="0"/>
              </a:rPr>
              <a:t>Turing</a:t>
            </a:r>
            <a:r>
              <a:rPr lang="es-GT" sz="1200" dirty="0">
                <a:latin typeface="Kristen ITC" panose="03050502040202030202" pitchFamily="66" charset="0"/>
              </a:rPr>
              <a:t> para descodificar los mensajes de radio cifrados de los alemanes. En 1939 y con independencia de este proyecto, John </a:t>
            </a:r>
            <a:r>
              <a:rPr lang="es-GT" sz="1200" dirty="0" err="1">
                <a:latin typeface="Kristen ITC" panose="03050502040202030202" pitchFamily="66" charset="0"/>
              </a:rPr>
              <a:t>Atanasoff</a:t>
            </a:r>
            <a:r>
              <a:rPr lang="es-GT" sz="1200" dirty="0">
                <a:latin typeface="Kristen ITC" panose="03050502040202030202" pitchFamily="66" charset="0"/>
              </a:rPr>
              <a:t> y </a:t>
            </a:r>
            <a:r>
              <a:rPr lang="es-GT" sz="1200" dirty="0" err="1">
                <a:latin typeface="Kristen ITC" panose="03050502040202030202" pitchFamily="66" charset="0"/>
              </a:rPr>
              <a:t>Clifford</a:t>
            </a:r>
            <a:r>
              <a:rPr lang="es-GT" sz="1200" dirty="0">
                <a:latin typeface="Kristen ITC" panose="03050502040202030202" pitchFamily="66" charset="0"/>
              </a:rPr>
              <a:t> Berry ya habían construido un prototipo de máquina electrónica en el Iowa </a:t>
            </a:r>
            <a:r>
              <a:rPr lang="es-GT" sz="1200" dirty="0" err="1">
                <a:latin typeface="Kristen ITC" panose="03050502040202030202" pitchFamily="66" charset="0"/>
              </a:rPr>
              <a:t>State</a:t>
            </a:r>
            <a:r>
              <a:rPr lang="es-GT" sz="1200" dirty="0">
                <a:latin typeface="Kristen ITC" panose="03050502040202030202" pitchFamily="66" charset="0"/>
              </a:rPr>
              <a:t> </a:t>
            </a:r>
            <a:r>
              <a:rPr lang="es-GT" sz="1200" dirty="0" err="1">
                <a:latin typeface="Kristen ITC" panose="03050502040202030202" pitchFamily="66" charset="0"/>
              </a:rPr>
              <a:t>College</a:t>
            </a:r>
            <a:r>
              <a:rPr lang="es-GT" sz="1200" dirty="0">
                <a:latin typeface="Kristen ITC" panose="03050502040202030202" pitchFamily="66" charset="0"/>
              </a:rPr>
              <a:t> (EEUU). Este prototipo y las investigaciones posteriores se realizaron en el anonimato, y más tarde quedaron eclipsadas por el desarrollo del Calculador e integrador numérico digital electrónico (ENIAC) en 1945. El ENIAC, que según mostró la evidencia se basaba en gran medida en el ‘ordenador’ </a:t>
            </a:r>
            <a:r>
              <a:rPr lang="es-GT" sz="1200" dirty="0" err="1">
                <a:latin typeface="Kristen ITC" panose="03050502040202030202" pitchFamily="66" charset="0"/>
              </a:rPr>
              <a:t>Atanasoff</a:t>
            </a:r>
            <a:r>
              <a:rPr lang="es-GT" sz="1200" dirty="0">
                <a:latin typeface="Kristen ITC" panose="03050502040202030202" pitchFamily="66" charset="0"/>
              </a:rPr>
              <a:t>-Berry (ABC, acrónimo de Electronic </a:t>
            </a:r>
            <a:r>
              <a:rPr lang="es-GT" sz="1200" dirty="0" err="1">
                <a:latin typeface="Kristen ITC" panose="03050502040202030202" pitchFamily="66" charset="0"/>
              </a:rPr>
              <a:t>Numerical</a:t>
            </a:r>
            <a:r>
              <a:rPr lang="es-GT" sz="1200" dirty="0">
                <a:latin typeface="Kristen ITC" panose="03050502040202030202" pitchFamily="66" charset="0"/>
              </a:rPr>
              <a:t> </a:t>
            </a:r>
            <a:r>
              <a:rPr lang="es-GT" sz="1200" dirty="0" err="1">
                <a:latin typeface="Kristen ITC" panose="03050502040202030202" pitchFamily="66" charset="0"/>
              </a:rPr>
              <a:t>Integrator</a:t>
            </a:r>
            <a:r>
              <a:rPr lang="es-GT" sz="1200" dirty="0">
                <a:latin typeface="Kristen ITC" panose="03050502040202030202" pitchFamily="66" charset="0"/>
              </a:rPr>
              <a:t> and Computer), obtuvo una patente que caducó en 1973, varias décadas más tarde</a:t>
            </a:r>
            <a:r>
              <a:rPr lang="es-GT" sz="1200" dirty="0" smtClean="0">
                <a:latin typeface="Kristen ITC" panose="03050502040202030202" pitchFamily="66" charset="0"/>
              </a:rPr>
              <a:t>.</a:t>
            </a:r>
            <a:endParaRPr lang="es-GT" sz="1200" dirty="0">
              <a:latin typeface="Kristen ITC" panose="03050502040202030202" pitchFamily="66" charset="0"/>
            </a:endParaRPr>
          </a:p>
        </p:txBody>
      </p:sp>
      <p:pic>
        <p:nvPicPr>
          <p:cNvPr id="5" name="Marcador de conteni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75651" y="3006435"/>
            <a:ext cx="3089357" cy="2299855"/>
          </a:xfr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024" y="982132"/>
            <a:ext cx="1283449" cy="1283449"/>
          </a:xfrm>
          <a:prstGeom prst="rect">
            <a:avLst/>
          </a:prstGeom>
        </p:spPr>
      </p:pic>
    </p:spTree>
    <p:extLst>
      <p:ext uri="{BB962C8B-B14F-4D97-AF65-F5344CB8AC3E}">
        <p14:creationId xmlns:p14="http://schemas.microsoft.com/office/powerpoint/2010/main" val="4078582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0" nodeType="clickEffect">
                                  <p:stCondLst>
                                    <p:cond delay="0"/>
                                  </p:stCondLst>
                                  <p:childTnLst>
                                    <p:animRot by="120000">
                                      <p:cBhvr>
                                        <p:cTn id="11" dur="100" fill="hold">
                                          <p:stCondLst>
                                            <p:cond delay="0"/>
                                          </p:stCondLst>
                                        </p:cTn>
                                        <p:tgtEl>
                                          <p:spTgt spid="2"/>
                                        </p:tgtEl>
                                        <p:attrNameLst>
                                          <p:attrName>r</p:attrName>
                                        </p:attrNameLst>
                                      </p:cBhvr>
                                    </p:animRot>
                                    <p:animRot by="-240000">
                                      <p:cBhvr>
                                        <p:cTn id="12" dur="200" fill="hold">
                                          <p:stCondLst>
                                            <p:cond delay="200"/>
                                          </p:stCondLst>
                                        </p:cTn>
                                        <p:tgtEl>
                                          <p:spTgt spid="2"/>
                                        </p:tgtEl>
                                        <p:attrNameLst>
                                          <p:attrName>r</p:attrName>
                                        </p:attrNameLst>
                                      </p:cBhvr>
                                    </p:animRot>
                                    <p:animRot by="240000">
                                      <p:cBhvr>
                                        <p:cTn id="13" dur="200" fill="hold">
                                          <p:stCondLst>
                                            <p:cond delay="400"/>
                                          </p:stCondLst>
                                        </p:cTn>
                                        <p:tgtEl>
                                          <p:spTgt spid="2"/>
                                        </p:tgtEl>
                                        <p:attrNameLst>
                                          <p:attrName>r</p:attrName>
                                        </p:attrNameLst>
                                      </p:cBhvr>
                                    </p:animRot>
                                    <p:animRot by="-240000">
                                      <p:cBhvr>
                                        <p:cTn id="14" dur="200" fill="hold">
                                          <p:stCondLst>
                                            <p:cond delay="600"/>
                                          </p:stCondLst>
                                        </p:cTn>
                                        <p:tgtEl>
                                          <p:spTgt spid="2"/>
                                        </p:tgtEl>
                                        <p:attrNameLst>
                                          <p:attrName>r</p:attrName>
                                        </p:attrNameLst>
                                      </p:cBhvr>
                                    </p:animRot>
                                    <p:animRot by="120000">
                                      <p:cBhvr>
                                        <p:cTn id="15" dur="200" fill="hold">
                                          <p:stCondLst>
                                            <p:cond delay="80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21600000">
                                      <p:cBhvr>
                                        <p:cTn id="19" dur="2000" fill="hold"/>
                                        <p:tgtEl>
                                          <p:spTgt spid="5"/>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nodeType="clickEffect">
                                  <p:stCondLst>
                                    <p:cond delay="0"/>
                                  </p:stCondLst>
                                  <p:childTnLst>
                                    <p:animRot by="120000">
                                      <p:cBhvr>
                                        <p:cTn id="23" dur="100" fill="hold">
                                          <p:stCondLst>
                                            <p:cond delay="0"/>
                                          </p:stCondLst>
                                        </p:cTn>
                                        <p:tgtEl>
                                          <p:spTgt spid="6"/>
                                        </p:tgtEl>
                                        <p:attrNameLst>
                                          <p:attrName>r</p:attrName>
                                        </p:attrNameLst>
                                      </p:cBhvr>
                                    </p:animRot>
                                    <p:animRot by="-240000">
                                      <p:cBhvr>
                                        <p:cTn id="24" dur="200" fill="hold">
                                          <p:stCondLst>
                                            <p:cond delay="200"/>
                                          </p:stCondLst>
                                        </p:cTn>
                                        <p:tgtEl>
                                          <p:spTgt spid="6"/>
                                        </p:tgtEl>
                                        <p:attrNameLst>
                                          <p:attrName>r</p:attrName>
                                        </p:attrNameLst>
                                      </p:cBhvr>
                                    </p:animRot>
                                    <p:animRot by="240000">
                                      <p:cBhvr>
                                        <p:cTn id="25" dur="200" fill="hold">
                                          <p:stCondLst>
                                            <p:cond delay="400"/>
                                          </p:stCondLst>
                                        </p:cTn>
                                        <p:tgtEl>
                                          <p:spTgt spid="6"/>
                                        </p:tgtEl>
                                        <p:attrNameLst>
                                          <p:attrName>r</p:attrName>
                                        </p:attrNameLst>
                                      </p:cBhvr>
                                    </p:animRot>
                                    <p:animRot by="-240000">
                                      <p:cBhvr>
                                        <p:cTn id="26" dur="200" fill="hold">
                                          <p:stCondLst>
                                            <p:cond delay="600"/>
                                          </p:stCondLst>
                                        </p:cTn>
                                        <p:tgtEl>
                                          <p:spTgt spid="6"/>
                                        </p:tgtEl>
                                        <p:attrNameLst>
                                          <p:attrName>r</p:attrName>
                                        </p:attrNameLst>
                                      </p:cBhvr>
                                    </p:animRot>
                                    <p:animRot by="120000">
                                      <p:cBhvr>
                                        <p:cTn id="27"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666559"/>
          </a:xfrm>
        </p:spPr>
        <p:txBody>
          <a:bodyPr>
            <a:normAutofit fontScale="90000"/>
          </a:bodyPr>
          <a:lstStyle/>
          <a:p>
            <a:r>
              <a:rPr lang="es-GT" b="1" dirty="0">
                <a:latin typeface="Forte" panose="03060902040502070203" pitchFamily="66" charset="0"/>
              </a:rPr>
              <a:t>Pioneros de la computación</a:t>
            </a:r>
            <a:endParaRPr lang="es-GT" dirty="0">
              <a:latin typeface="Forte" panose="03060902040502070203" pitchFamily="66" charset="0"/>
            </a:endParaRPr>
          </a:p>
        </p:txBody>
      </p:sp>
      <p:sp>
        <p:nvSpPr>
          <p:cNvPr id="3" name="Marcador de contenido 2"/>
          <p:cNvSpPr>
            <a:spLocks noGrp="1"/>
          </p:cNvSpPr>
          <p:nvPr>
            <p:ph sz="half" idx="1"/>
          </p:nvPr>
        </p:nvSpPr>
        <p:spPr/>
        <p:txBody>
          <a:bodyPr>
            <a:normAutofit fontScale="62500" lnSpcReduction="20000"/>
          </a:bodyPr>
          <a:lstStyle/>
          <a:p>
            <a:r>
              <a:rPr lang="es-GT" dirty="0">
                <a:latin typeface="Kristen ITC" panose="03050502040202030202" pitchFamily="66" charset="0"/>
              </a:rPr>
              <a:t>ATANASOFF Y BERRY Una antigua patente de un dispositivo que mucha </a:t>
            </a:r>
            <a:r>
              <a:rPr lang="es-GT" dirty="0" err="1">
                <a:latin typeface="Kristen ITC" panose="03050502040202030202" pitchFamily="66" charset="0"/>
              </a:rPr>
              <a:t>genté</a:t>
            </a:r>
            <a:r>
              <a:rPr lang="es-GT" dirty="0">
                <a:latin typeface="Kristen ITC" panose="03050502040202030202" pitchFamily="66" charset="0"/>
              </a:rPr>
              <a:t> creyó que era la primera computadora digital electrónica, se invalidó en 1973 por orden de un tribunal federal, y oficialmente se le </a:t>
            </a:r>
            <a:r>
              <a:rPr lang="es-GT" dirty="0" err="1">
                <a:latin typeface="Kristen ITC" panose="03050502040202030202" pitchFamily="66" charset="0"/>
              </a:rPr>
              <a:t>dió</a:t>
            </a:r>
            <a:r>
              <a:rPr lang="es-GT" dirty="0">
                <a:latin typeface="Kristen ITC" panose="03050502040202030202" pitchFamily="66" charset="0"/>
              </a:rPr>
              <a:t> el </a:t>
            </a:r>
            <a:r>
              <a:rPr lang="es-GT" dirty="0" err="1">
                <a:latin typeface="Kristen ITC" panose="03050502040202030202" pitchFamily="66" charset="0"/>
              </a:rPr>
              <a:t>credito</a:t>
            </a:r>
            <a:r>
              <a:rPr lang="es-GT" dirty="0">
                <a:latin typeface="Kristen ITC" panose="03050502040202030202" pitchFamily="66" charset="0"/>
              </a:rPr>
              <a:t> a John V. </a:t>
            </a:r>
            <a:r>
              <a:rPr lang="es-GT" dirty="0" err="1">
                <a:latin typeface="Kristen ITC" panose="03050502040202030202" pitchFamily="66" charset="0"/>
              </a:rPr>
              <a:t>Atanasoff</a:t>
            </a:r>
            <a:r>
              <a:rPr lang="es-GT" dirty="0">
                <a:latin typeface="Kristen ITC" panose="03050502040202030202" pitchFamily="66" charset="0"/>
              </a:rPr>
              <a:t> como el inventor de la </a:t>
            </a:r>
            <a:r>
              <a:rPr lang="es-GT" dirty="0">
                <a:latin typeface="Kristen ITC" panose="03050502040202030202" pitchFamily="66" charset="0"/>
                <a:hlinkClick r:id="rId2"/>
              </a:rPr>
              <a:t>computador</a:t>
            </a:r>
            <a:r>
              <a:rPr lang="es-GT" dirty="0">
                <a:latin typeface="Kristen ITC" panose="03050502040202030202" pitchFamily="66" charset="0"/>
              </a:rPr>
              <a:t> a digital electrónica. El Dr. </a:t>
            </a:r>
            <a:r>
              <a:rPr lang="es-GT" dirty="0" err="1">
                <a:latin typeface="Kristen ITC" panose="03050502040202030202" pitchFamily="66" charset="0"/>
              </a:rPr>
              <a:t>Atanasoff</a:t>
            </a:r>
            <a:r>
              <a:rPr lang="es-GT" dirty="0">
                <a:latin typeface="Kristen ITC" panose="03050502040202030202" pitchFamily="66" charset="0"/>
              </a:rPr>
              <a:t>, catedrático de la </a:t>
            </a:r>
            <a:r>
              <a:rPr lang="es-GT" dirty="0">
                <a:latin typeface="Kristen ITC" panose="03050502040202030202" pitchFamily="66" charset="0"/>
                <a:hlinkClick r:id="rId3"/>
              </a:rPr>
              <a:t>Universidad</a:t>
            </a:r>
            <a:r>
              <a:rPr lang="es-GT" dirty="0">
                <a:latin typeface="Kristen ITC" panose="03050502040202030202" pitchFamily="66" charset="0"/>
              </a:rPr>
              <a:t> Estatal de Iowa, desarrolló la primera computadora digital electrónica entre los años de 1937 a 1942. Llamó a su invento la computadora </a:t>
            </a:r>
            <a:r>
              <a:rPr lang="es-GT" dirty="0" err="1">
                <a:latin typeface="Kristen ITC" panose="03050502040202030202" pitchFamily="66" charset="0"/>
              </a:rPr>
              <a:t>Atanasoff</a:t>
            </a:r>
            <a:r>
              <a:rPr lang="es-GT" dirty="0">
                <a:latin typeface="Kristen ITC" panose="03050502040202030202" pitchFamily="66" charset="0"/>
              </a:rPr>
              <a:t>-Berry, </a:t>
            </a:r>
            <a:r>
              <a:rPr lang="es-GT" dirty="0" err="1">
                <a:latin typeface="Kristen ITC" panose="03050502040202030202" pitchFamily="66" charset="0"/>
              </a:rPr>
              <a:t>ó</a:t>
            </a:r>
            <a:r>
              <a:rPr lang="es-GT" dirty="0">
                <a:latin typeface="Kristen ITC" panose="03050502040202030202" pitchFamily="66" charset="0"/>
              </a:rPr>
              <a:t> solo ABC (</a:t>
            </a:r>
            <a:r>
              <a:rPr lang="es-GT" dirty="0" err="1">
                <a:latin typeface="Kristen ITC" panose="03050502040202030202" pitchFamily="66" charset="0"/>
              </a:rPr>
              <a:t>Atanasoff</a:t>
            </a:r>
            <a:r>
              <a:rPr lang="es-GT" dirty="0">
                <a:latin typeface="Kristen ITC" panose="03050502040202030202" pitchFamily="66" charset="0"/>
              </a:rPr>
              <a:t> Berry </a:t>
            </a:r>
            <a:r>
              <a:rPr lang="es-GT" dirty="0" err="1">
                <a:latin typeface="Kristen ITC" panose="03050502040202030202" pitchFamily="66" charset="0"/>
              </a:rPr>
              <a:t>Com</a:t>
            </a:r>
            <a:r>
              <a:rPr lang="es-GT" dirty="0">
                <a:latin typeface="Kristen ITC" panose="03050502040202030202" pitchFamily="66" charset="0"/>
              </a:rPr>
              <a:t> </a:t>
            </a:r>
            <a:r>
              <a:rPr lang="es-GT" dirty="0" err="1">
                <a:latin typeface="Kristen ITC" panose="03050502040202030202" pitchFamily="66" charset="0"/>
              </a:rPr>
              <a:t>puter</a:t>
            </a:r>
            <a:r>
              <a:rPr lang="es-GT" dirty="0">
                <a:latin typeface="Kristen ITC" panose="03050502040202030202" pitchFamily="66" charset="0"/>
              </a:rPr>
              <a:t>). Un estudiante graduado, </a:t>
            </a:r>
            <a:r>
              <a:rPr lang="es-GT" dirty="0" err="1">
                <a:latin typeface="Kristen ITC" panose="03050502040202030202" pitchFamily="66" charset="0"/>
              </a:rPr>
              <a:t>Clifford</a:t>
            </a:r>
            <a:r>
              <a:rPr lang="es-GT" dirty="0">
                <a:latin typeface="Kristen ITC" panose="03050502040202030202" pitchFamily="66" charset="0"/>
              </a:rPr>
              <a:t> </a:t>
            </a:r>
            <a:r>
              <a:rPr lang="es-GT" dirty="0" err="1">
                <a:latin typeface="Kristen ITC" panose="03050502040202030202" pitchFamily="66" charset="0"/>
              </a:rPr>
              <a:t>Berry,fue</a:t>
            </a:r>
            <a:r>
              <a:rPr lang="es-GT" dirty="0">
                <a:latin typeface="Kristen ITC" panose="03050502040202030202" pitchFamily="66" charset="0"/>
              </a:rPr>
              <a:t> una útil ayuda en la </a:t>
            </a:r>
            <a:r>
              <a:rPr lang="es-GT" dirty="0">
                <a:latin typeface="Kristen ITC" panose="03050502040202030202" pitchFamily="66" charset="0"/>
                <a:hlinkClick r:id="rId4"/>
              </a:rPr>
              <a:t>construcción</a:t>
            </a:r>
            <a:r>
              <a:rPr lang="es-GT" dirty="0">
                <a:latin typeface="Kristen ITC" panose="03050502040202030202" pitchFamily="66" charset="0"/>
              </a:rPr>
              <a:t> de la computadora ABC.</a:t>
            </a:r>
            <a:br>
              <a:rPr lang="es-GT" dirty="0">
                <a:latin typeface="Kristen ITC" panose="03050502040202030202" pitchFamily="66" charset="0"/>
              </a:rPr>
            </a:br>
            <a:endParaRPr lang="es-GT" dirty="0">
              <a:latin typeface="Kristen ITC" panose="03050502040202030202" pitchFamily="66" charset="0"/>
            </a:endParaRPr>
          </a:p>
        </p:txBody>
      </p:sp>
      <p:pic>
        <p:nvPicPr>
          <p:cNvPr id="5" name="Marcador de contenido 4"/>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096000" y="3005986"/>
            <a:ext cx="3131127" cy="2418796"/>
          </a:xfrm>
          <a:prstGeom prst="rect">
            <a:avLst/>
          </a:prstGeom>
          <a:ln>
            <a:noFill/>
          </a:ln>
          <a:effectLst>
            <a:softEdge rad="112500"/>
          </a:effectLst>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6375" y="3005986"/>
            <a:ext cx="1650758" cy="2418796"/>
          </a:xfrm>
          <a:prstGeom prst="rect">
            <a:avLst/>
          </a:prstGeom>
          <a:ln>
            <a:noFill/>
          </a:ln>
          <a:effectLst>
            <a:softEdge rad="112500"/>
          </a:effectLst>
        </p:spPr>
      </p:pic>
      <p:pic>
        <p:nvPicPr>
          <p:cNvPr id="7" name="Imagen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402" y="698270"/>
            <a:ext cx="1406236" cy="1406236"/>
          </a:xfrm>
          <a:prstGeom prst="rect">
            <a:avLst/>
          </a:prstGeom>
        </p:spPr>
      </p:pic>
    </p:spTree>
    <p:extLst>
      <p:ext uri="{BB962C8B-B14F-4D97-AF65-F5344CB8AC3E}">
        <p14:creationId xmlns:p14="http://schemas.microsoft.com/office/powerpoint/2010/main" val="501897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80">
                                          <p:stCondLst>
                                            <p:cond delay="0"/>
                                          </p:stCondLst>
                                        </p:cTn>
                                        <p:tgtEl>
                                          <p:spTgt spid="6"/>
                                        </p:tgtEl>
                                      </p:cBhvr>
                                    </p:animEffect>
                                    <p:anim calcmode="lin" valueType="num">
                                      <p:cBhvr>
                                        <p:cTn id="3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gtEl>
                                      </p:cBhvr>
                                      <p:to x="100000" y="60000"/>
                                    </p:animScale>
                                    <p:animScale>
                                      <p:cBhvr>
                                        <p:cTn id="40" dur="166" decel="50000">
                                          <p:stCondLst>
                                            <p:cond delay="67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Effect transition="in" filter="wheel(1)">
                                      <p:cBhvr>
                                        <p:cTn id="51" dur="2000"/>
                                        <p:tgtEl>
                                          <p:spTgt spid="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2" presetClass="emph" presetSubtype="0" fill="hold" nodeType="clickEffect">
                                  <p:stCondLst>
                                    <p:cond delay="0"/>
                                  </p:stCondLst>
                                  <p:childTnLst>
                                    <p:animRot by="120000">
                                      <p:cBhvr>
                                        <p:cTn id="55" dur="100" fill="hold">
                                          <p:stCondLst>
                                            <p:cond delay="0"/>
                                          </p:stCondLst>
                                        </p:cTn>
                                        <p:tgtEl>
                                          <p:spTgt spid="7"/>
                                        </p:tgtEl>
                                        <p:attrNameLst>
                                          <p:attrName>r</p:attrName>
                                        </p:attrNameLst>
                                      </p:cBhvr>
                                    </p:animRot>
                                    <p:animRot by="-240000">
                                      <p:cBhvr>
                                        <p:cTn id="56" dur="200" fill="hold">
                                          <p:stCondLst>
                                            <p:cond delay="200"/>
                                          </p:stCondLst>
                                        </p:cTn>
                                        <p:tgtEl>
                                          <p:spTgt spid="7"/>
                                        </p:tgtEl>
                                        <p:attrNameLst>
                                          <p:attrName>r</p:attrName>
                                        </p:attrNameLst>
                                      </p:cBhvr>
                                    </p:animRot>
                                    <p:animRot by="240000">
                                      <p:cBhvr>
                                        <p:cTn id="57" dur="200" fill="hold">
                                          <p:stCondLst>
                                            <p:cond delay="400"/>
                                          </p:stCondLst>
                                        </p:cTn>
                                        <p:tgtEl>
                                          <p:spTgt spid="7"/>
                                        </p:tgtEl>
                                        <p:attrNameLst>
                                          <p:attrName>r</p:attrName>
                                        </p:attrNameLst>
                                      </p:cBhvr>
                                    </p:animRot>
                                    <p:animRot by="-240000">
                                      <p:cBhvr>
                                        <p:cTn id="58" dur="200" fill="hold">
                                          <p:stCondLst>
                                            <p:cond delay="600"/>
                                          </p:stCondLst>
                                        </p:cTn>
                                        <p:tgtEl>
                                          <p:spTgt spid="7"/>
                                        </p:tgtEl>
                                        <p:attrNameLst>
                                          <p:attrName>r</p:attrName>
                                        </p:attrNameLst>
                                      </p:cBhvr>
                                    </p:animRot>
                                    <p:animRot by="120000">
                                      <p:cBhvr>
                                        <p:cTn id="59"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484" y="1682558"/>
            <a:ext cx="3211366" cy="3733435"/>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274" y="240551"/>
            <a:ext cx="6617449" cy="6617449"/>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795113"/>
            <a:ext cx="2658903" cy="2658903"/>
          </a:xfrm>
          <a:prstGeom prst="rect">
            <a:avLst/>
          </a:prstGeom>
        </p:spPr>
      </p:pic>
      <p:pic>
        <p:nvPicPr>
          <p:cNvPr id="9" name="Imagen 8"/>
          <p:cNvPicPr>
            <a:picLocks noChangeAspect="1"/>
          </p:cNvPicPr>
          <p:nvPr/>
        </p:nvPicPr>
        <p:blipFill>
          <a:blip r:embed="rId5">
            <a:duotone>
              <a:prstClr val="black"/>
              <a:srgbClr val="FF33CC">
                <a:tint val="45000"/>
                <a:satMod val="400000"/>
              </a:srgbClr>
            </a:duotone>
            <a:extLst>
              <a:ext uri="{28A0092B-C50C-407E-A947-70E740481C1C}">
                <a14:useLocalDpi xmlns:a14="http://schemas.microsoft.com/office/drawing/2010/main" val="0"/>
              </a:ext>
            </a:extLst>
          </a:blip>
          <a:stretch>
            <a:fillRect/>
          </a:stretch>
        </p:blipFill>
        <p:spPr>
          <a:xfrm>
            <a:off x="955964" y="4357957"/>
            <a:ext cx="10058400" cy="1860804"/>
          </a:xfrm>
          <a:prstGeom prst="rect">
            <a:avLst/>
          </a:prstGeom>
        </p:spPr>
      </p:pic>
      <p:pic>
        <p:nvPicPr>
          <p:cNvPr id="5" name="Marcador de contenido 4"/>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18727" y="5288359"/>
            <a:ext cx="953346" cy="953346"/>
          </a:xfrm>
        </p:spPr>
      </p:pic>
      <p:sp>
        <p:nvSpPr>
          <p:cNvPr id="2" name="Título 1"/>
          <p:cNvSpPr>
            <a:spLocks noGrp="1"/>
          </p:cNvSpPr>
          <p:nvPr>
            <p:ph type="title"/>
          </p:nvPr>
        </p:nvSpPr>
        <p:spPr>
          <a:xfrm>
            <a:off x="1295400" y="1009842"/>
            <a:ext cx="9601196" cy="1345432"/>
          </a:xfrm>
        </p:spPr>
        <p:txBody>
          <a:bodyPr>
            <a:normAutofit/>
          </a:bodyPr>
          <a:lstStyle/>
          <a:p>
            <a:r>
              <a:rPr lang="es-GT" dirty="0" smtClean="0">
                <a:solidFill>
                  <a:srgbClr val="92D050"/>
                </a:solidFill>
                <a:latin typeface="Forte" panose="03060902040502070203" pitchFamily="66" charset="0"/>
              </a:rPr>
              <a:t>Generación del Hardware &amp; Software</a:t>
            </a:r>
            <a:endParaRPr lang="es-GT" dirty="0">
              <a:solidFill>
                <a:srgbClr val="92D050"/>
              </a:solidFill>
              <a:latin typeface="Forte" panose="03060902040502070203" pitchFamily="66" charset="0"/>
            </a:endParaRPr>
          </a:p>
        </p:txBody>
      </p:sp>
    </p:spTree>
    <p:extLst>
      <p:ext uri="{BB962C8B-B14F-4D97-AF65-F5344CB8AC3E}">
        <p14:creationId xmlns:p14="http://schemas.microsoft.com/office/powerpoint/2010/main" val="268352805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2" y="982132"/>
            <a:ext cx="9601196" cy="680413"/>
          </a:xfrm>
        </p:spPr>
        <p:txBody>
          <a:bodyPr>
            <a:normAutofit fontScale="90000"/>
          </a:bodyPr>
          <a:lstStyle/>
          <a:p>
            <a:r>
              <a:rPr lang="es-GT" dirty="0" smtClean="0">
                <a:latin typeface="Forte" panose="03060902040502070203" pitchFamily="66" charset="0"/>
              </a:rPr>
              <a:t>Motherboard</a:t>
            </a:r>
            <a:endParaRPr lang="es-GT" dirty="0">
              <a:latin typeface="Forte" panose="03060902040502070203" pitchFamily="66" charset="0"/>
            </a:endParaRPr>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268762"/>
            <a:ext cx="4718050" cy="3161851"/>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36327" y="1828800"/>
            <a:ext cx="3934691" cy="4041775"/>
          </a:xfr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2" y="808764"/>
            <a:ext cx="1027148" cy="1027148"/>
          </a:xfrm>
          <a:prstGeom prst="rect">
            <a:avLst/>
          </a:prstGeom>
        </p:spPr>
      </p:pic>
    </p:spTree>
    <p:extLst>
      <p:ext uri="{BB962C8B-B14F-4D97-AF65-F5344CB8AC3E}">
        <p14:creationId xmlns:p14="http://schemas.microsoft.com/office/powerpoint/2010/main" val="209560299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2000" fill="hold"/>
                                        <p:tgtEl>
                                          <p:spTgt spid="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84</TotalTime>
  <Words>1299</Words>
  <Application>Microsoft Office PowerPoint</Application>
  <PresentationFormat>Panorámica</PresentationFormat>
  <Paragraphs>47</Paragraphs>
  <Slides>21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Forte</vt:lpstr>
      <vt:lpstr>Garamond</vt:lpstr>
      <vt:lpstr>Kristen ITC</vt:lpstr>
      <vt:lpstr>Orgánico</vt:lpstr>
      <vt:lpstr>Presentación de PowerPoint</vt:lpstr>
      <vt:lpstr>Historia de ala computadora </vt:lpstr>
      <vt:lpstr>Presentación de PowerPoint</vt:lpstr>
      <vt:lpstr>La máquina analítica</vt:lpstr>
      <vt:lpstr>Primeros ordenadores</vt:lpstr>
      <vt:lpstr>Ordenadores electrónicos</vt:lpstr>
      <vt:lpstr>Pioneros de la computación</vt:lpstr>
      <vt:lpstr>Generación del Hardware &amp; Software</vt:lpstr>
      <vt:lpstr>Motherboard</vt:lpstr>
      <vt:lpstr>Mouse</vt:lpstr>
      <vt:lpstr>Teclado (1945-2017)</vt:lpstr>
      <vt:lpstr>Sistemas Operativos</vt:lpstr>
      <vt:lpstr>Historia de la Programación</vt:lpstr>
      <vt:lpstr>La computadora fue inventada para facilitar el trabajo intelectual. Si el hombre tiene algún problema, el diseñador define el algoritmo que resuelve el problema, el programador lo codifica en un lenguaje de programación, el cual la computadora es capaz de "entender", luego la computadora ejecuta el algoritmo expresado como programa en el lenguaje de programación en cuestión, y entrega al hombre la respuesta. Los lenguajes de programación son el medio de comunicación entre el hombre y la máquina, por lo tanto son una forma de representación del conocimiento. </vt:lpstr>
      <vt:lpstr>La Historia</vt:lpstr>
      <vt:lpstr>Segunda Generación </vt:lpstr>
      <vt:lpstr>Tercera Generación </vt:lpstr>
      <vt:lpstr>Cuarta Generación </vt:lpstr>
      <vt:lpstr>Mantenimiento Preventivo</vt:lpstr>
      <vt:lpstr>Mantenimiento Correctivo</vt:lpstr>
      <vt:lpstr>La computación es la rama de la ciencia, que abarca la programación, el desarrollo de sitios web, programas y aplicaciones, esto es indispensable para desarrollar nuestro razonamiento y lógica, atreves de una computadora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 de Liceo Compu-market</dc:creator>
  <cp:lastModifiedBy>estudiante de Liceo Compu-market</cp:lastModifiedBy>
  <cp:revision>10</cp:revision>
  <dcterms:created xsi:type="dcterms:W3CDTF">2017-04-20T14:17:36Z</dcterms:created>
  <dcterms:modified xsi:type="dcterms:W3CDTF">2017-04-20T15:42:02Z</dcterms:modified>
</cp:coreProperties>
</file>